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Default Extension="jpg" ContentType="image/jp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</p:sldIdLst>
  <p:sldSz cx="7569200" cy="10693400"/>
  <p:notesSz cx="75692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690" y="3314954"/>
            <a:ext cx="6433820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5380" y="5988304"/>
            <a:ext cx="529844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460" y="2459482"/>
            <a:ext cx="329260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8138" y="2459482"/>
            <a:ext cx="329260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460" y="427736"/>
            <a:ext cx="6812280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460" y="2459482"/>
            <a:ext cx="6812280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3528" y="9944862"/>
            <a:ext cx="242214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460" y="9944862"/>
            <a:ext cx="1740916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9824" y="9944862"/>
            <a:ext cx="1740916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s://kavyaspeechhearing.com/type/ITE-Hearing-Adds" TargetMode="Externa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jp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s://kavyaspeechhearing.com/" TargetMode="Externa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1007262"/>
            <a:ext cx="5742940" cy="79743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801370">
              <a:lnSpc>
                <a:spcPct val="110200"/>
              </a:lnSpc>
              <a:spcBef>
                <a:spcPts val="100"/>
              </a:spcBef>
            </a:pPr>
            <a:r>
              <a:rPr dirty="0" sz="2000">
                <a:latin typeface="Arial MT"/>
                <a:cs typeface="Arial MT"/>
              </a:rPr>
              <a:t>ITE</a:t>
            </a:r>
            <a:r>
              <a:rPr dirty="0" sz="2000" spc="-6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Hearing</a:t>
            </a:r>
            <a:r>
              <a:rPr dirty="0" sz="2000" spc="-6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Aids</a:t>
            </a:r>
            <a:r>
              <a:rPr dirty="0" sz="2000" spc="-5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in</a:t>
            </a:r>
            <a:r>
              <a:rPr dirty="0" sz="2000" spc="-6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Delhi</a:t>
            </a:r>
            <a:r>
              <a:rPr dirty="0" sz="2000" spc="-6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|</a:t>
            </a:r>
            <a:r>
              <a:rPr dirty="0" sz="2000" spc="-55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Kavya</a:t>
            </a:r>
            <a:r>
              <a:rPr dirty="0" sz="2000" spc="-60">
                <a:latin typeface="Arial MT"/>
                <a:cs typeface="Arial MT"/>
              </a:rPr>
              <a:t> </a:t>
            </a:r>
            <a:r>
              <a:rPr dirty="0" sz="2000">
                <a:latin typeface="Arial MT"/>
                <a:cs typeface="Arial MT"/>
              </a:rPr>
              <a:t>Speech</a:t>
            </a:r>
            <a:r>
              <a:rPr dirty="0" sz="2000" spc="-60">
                <a:latin typeface="Arial MT"/>
                <a:cs typeface="Arial MT"/>
              </a:rPr>
              <a:t> </a:t>
            </a:r>
            <a:r>
              <a:rPr dirty="0" sz="2000" spc="-50">
                <a:latin typeface="Arial MT"/>
                <a:cs typeface="Arial MT"/>
              </a:rPr>
              <a:t>&amp; </a:t>
            </a:r>
            <a:r>
              <a:rPr dirty="0" sz="2000">
                <a:latin typeface="Arial MT"/>
                <a:cs typeface="Arial MT"/>
              </a:rPr>
              <a:t>Hearing</a:t>
            </a:r>
            <a:r>
              <a:rPr dirty="0" sz="2000" spc="-105">
                <a:latin typeface="Arial MT"/>
                <a:cs typeface="Arial MT"/>
              </a:rPr>
              <a:t> </a:t>
            </a:r>
            <a:r>
              <a:rPr dirty="0" sz="2000" spc="-10">
                <a:latin typeface="Arial MT"/>
                <a:cs typeface="Arial MT"/>
              </a:rPr>
              <a:t>Clinic</a:t>
            </a:r>
            <a:endParaRPr sz="2000">
              <a:latin typeface="Arial MT"/>
              <a:cs typeface="Arial MT"/>
            </a:endParaRPr>
          </a:p>
          <a:p>
            <a:pPr marL="12700" marR="56515">
              <a:lnSpc>
                <a:spcPct val="110200"/>
              </a:lnSpc>
              <a:spcBef>
                <a:spcPts val="1365"/>
              </a:spcBef>
            </a:pPr>
            <a:r>
              <a:rPr dirty="0" sz="1100">
                <a:latin typeface="Arial MT"/>
                <a:cs typeface="Arial MT"/>
              </a:rPr>
              <a:t>Untreated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loss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can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impact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your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self-</a:t>
            </a:r>
            <a:r>
              <a:rPr dirty="0" sz="1100">
                <a:latin typeface="Arial MT"/>
                <a:cs typeface="Arial MT"/>
              </a:rPr>
              <a:t>esteem,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relationships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everyday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life. However,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with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advances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technology,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today's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solutions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are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more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comfortable,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discreet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and </a:t>
            </a:r>
            <a:r>
              <a:rPr dirty="0" sz="1100" spc="-10">
                <a:latin typeface="Arial MT"/>
                <a:cs typeface="Arial MT"/>
              </a:rPr>
              <a:t>powerful.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One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of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most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widely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used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solutions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are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In-the-</a:t>
            </a:r>
            <a:r>
              <a:rPr dirty="0" sz="1100">
                <a:latin typeface="Arial MT"/>
                <a:cs typeface="Arial MT"/>
              </a:rPr>
              <a:t>ear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(ITE)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aids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Delhi, particularly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for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those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seeking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combination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of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comfort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discreteness.</a:t>
            </a:r>
            <a:endParaRPr sz="1100">
              <a:latin typeface="Arial MT"/>
              <a:cs typeface="Arial MT"/>
            </a:endParaRPr>
          </a:p>
          <a:p>
            <a:pPr marL="12700" marR="139065">
              <a:lnSpc>
                <a:spcPct val="110200"/>
              </a:lnSpc>
              <a:spcBef>
                <a:spcPts val="1200"/>
              </a:spcBef>
            </a:pPr>
            <a:r>
              <a:rPr dirty="0" sz="1100">
                <a:latin typeface="Arial MT"/>
                <a:cs typeface="Arial MT"/>
              </a:rPr>
              <a:t>At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Kavya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Speech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&amp;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Clinic,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we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offer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people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chance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regain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pleasure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of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with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new,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tailored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solutions.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So,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if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you're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considering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ITE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aids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Delhi,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this </a:t>
            </a:r>
            <a:r>
              <a:rPr dirty="0" sz="1100" spc="-10">
                <a:latin typeface="Arial MT"/>
                <a:cs typeface="Arial MT"/>
              </a:rPr>
              <a:t>comprehensive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guide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will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cover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all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essential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information: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features,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benefits,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costs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and </a:t>
            </a:r>
            <a:r>
              <a:rPr dirty="0" sz="1100">
                <a:latin typeface="Arial MT"/>
                <a:cs typeface="Arial MT"/>
              </a:rPr>
              <a:t>how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choose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right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one.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600">
                <a:latin typeface="Arial MT"/>
                <a:cs typeface="Arial MT"/>
              </a:rPr>
              <a:t>What</a:t>
            </a:r>
            <a:r>
              <a:rPr dirty="0" sz="1600" spc="-3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Are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ITE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Hearing</a:t>
            </a:r>
            <a:r>
              <a:rPr dirty="0" sz="1600" spc="-35">
                <a:latin typeface="Arial MT"/>
                <a:cs typeface="Arial MT"/>
              </a:rPr>
              <a:t> </a:t>
            </a:r>
            <a:r>
              <a:rPr dirty="0" sz="1600" spc="-20">
                <a:latin typeface="Arial MT"/>
                <a:cs typeface="Arial MT"/>
              </a:rPr>
              <a:t>Aids?</a:t>
            </a:r>
            <a:endParaRPr sz="1600">
              <a:latin typeface="Arial MT"/>
              <a:cs typeface="Arial MT"/>
            </a:endParaRPr>
          </a:p>
          <a:p>
            <a:pPr marL="12700" marR="5080">
              <a:lnSpc>
                <a:spcPct val="110200"/>
              </a:lnSpc>
              <a:spcBef>
                <a:spcPts val="1290"/>
              </a:spcBef>
            </a:pPr>
            <a:r>
              <a:rPr dirty="0" sz="1100">
                <a:latin typeface="Arial MT"/>
                <a:cs typeface="Arial MT"/>
              </a:rPr>
              <a:t>ITE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aids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Delhi,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also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known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"In-The-</a:t>
            </a:r>
            <a:r>
              <a:rPr dirty="0" sz="1100">
                <a:latin typeface="Arial MT"/>
                <a:cs typeface="Arial MT"/>
              </a:rPr>
              <a:t>Ear"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aids,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are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worn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outer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ear. </a:t>
            </a:r>
            <a:r>
              <a:rPr dirty="0" sz="1100">
                <a:latin typeface="Arial MT"/>
                <a:cs typeface="Arial MT"/>
              </a:rPr>
              <a:t>They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are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individually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crafted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match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your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ear's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contours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for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tailored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fit.</a:t>
            </a:r>
            <a:endParaRPr sz="1100">
              <a:latin typeface="Arial MT"/>
              <a:cs typeface="Arial MT"/>
            </a:endParaRPr>
          </a:p>
          <a:p>
            <a:pPr marL="12700" marR="119380">
              <a:lnSpc>
                <a:spcPct val="110200"/>
              </a:lnSpc>
              <a:spcBef>
                <a:spcPts val="1200"/>
              </a:spcBef>
            </a:pPr>
            <a:r>
              <a:rPr dirty="0" sz="1100">
                <a:latin typeface="Arial MT"/>
                <a:cs typeface="Arial MT"/>
              </a:rPr>
              <a:t>ITE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aids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Delhi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are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inconspicuous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yet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powerful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devices.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They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contain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the </a:t>
            </a:r>
            <a:r>
              <a:rPr dirty="0" sz="1100">
                <a:latin typeface="Arial MT"/>
                <a:cs typeface="Arial MT"/>
              </a:rPr>
              <a:t>necessary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components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-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microphone,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amplifier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speaker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-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all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one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small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housing.</a:t>
            </a:r>
            <a:endParaRPr sz="1100">
              <a:latin typeface="Arial MT"/>
              <a:cs typeface="Arial MT"/>
            </a:endParaRPr>
          </a:p>
          <a:p>
            <a:pPr marL="12700" marR="173990">
              <a:lnSpc>
                <a:spcPct val="110200"/>
              </a:lnSpc>
              <a:spcBef>
                <a:spcPts val="1200"/>
              </a:spcBef>
            </a:pPr>
            <a:r>
              <a:rPr dirty="0" sz="1100">
                <a:latin typeface="Arial MT"/>
                <a:cs typeface="Arial MT"/>
              </a:rPr>
              <a:t>Patients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at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Kavya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Speech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&amp;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Clinic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are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choosing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ITE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aids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Delhi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for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their convenience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features.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600">
                <a:latin typeface="Arial MT"/>
                <a:cs typeface="Arial MT"/>
              </a:rPr>
              <a:t>Why</a:t>
            </a:r>
            <a:r>
              <a:rPr dirty="0" sz="1600" spc="-2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Choose</a:t>
            </a:r>
            <a:r>
              <a:rPr dirty="0" sz="1600" spc="-2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ITE</a:t>
            </a:r>
            <a:r>
              <a:rPr dirty="0" sz="1600" spc="-2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Hearing</a:t>
            </a:r>
            <a:r>
              <a:rPr dirty="0" sz="1600" spc="-2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Aids</a:t>
            </a:r>
            <a:r>
              <a:rPr dirty="0" sz="1600" spc="-2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in</a:t>
            </a:r>
            <a:r>
              <a:rPr dirty="0" sz="1600" spc="-25">
                <a:latin typeface="Arial MT"/>
                <a:cs typeface="Arial MT"/>
              </a:rPr>
              <a:t> </a:t>
            </a:r>
            <a:r>
              <a:rPr dirty="0" sz="1600" spc="-10">
                <a:latin typeface="Arial MT"/>
                <a:cs typeface="Arial MT"/>
              </a:rPr>
              <a:t>Delhi?</a:t>
            </a:r>
            <a:endParaRPr sz="1600">
              <a:latin typeface="Arial MT"/>
              <a:cs typeface="Arial MT"/>
            </a:endParaRPr>
          </a:p>
          <a:p>
            <a:pPr marL="12700" marR="546100">
              <a:lnSpc>
                <a:spcPct val="110200"/>
              </a:lnSpc>
              <a:spcBef>
                <a:spcPts val="1290"/>
              </a:spcBef>
            </a:pPr>
            <a:r>
              <a:rPr dirty="0" sz="1100">
                <a:latin typeface="Arial MT"/>
                <a:cs typeface="Arial MT"/>
              </a:rPr>
              <a:t>There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are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several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reasons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why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patients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are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opting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for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ITE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aids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Delhi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over </a:t>
            </a:r>
            <a:r>
              <a:rPr dirty="0" sz="1100" spc="-10">
                <a:latin typeface="Arial MT"/>
                <a:cs typeface="Arial MT"/>
              </a:rPr>
              <a:t>conventional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ones: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100">
              <a:latin typeface="Arial MT"/>
              <a:cs typeface="Arial MT"/>
            </a:endParaRPr>
          </a:p>
          <a:p>
            <a:pPr marL="208915" indent="-196215">
              <a:lnSpc>
                <a:spcPct val="100000"/>
              </a:lnSpc>
              <a:buClr>
                <a:srgbClr val="424242"/>
              </a:buClr>
              <a:buFont typeface="Arial MT"/>
              <a:buAutoNum type="arabicPeriod"/>
              <a:tabLst>
                <a:tab pos="208915" algn="l"/>
              </a:tabLst>
            </a:pPr>
            <a:r>
              <a:rPr dirty="0" sz="1400">
                <a:solidFill>
                  <a:srgbClr val="424242"/>
                </a:solidFill>
                <a:latin typeface="Arial MT"/>
                <a:cs typeface="Arial MT"/>
              </a:rPr>
              <a:t>Custom</a:t>
            </a:r>
            <a:r>
              <a:rPr dirty="0" sz="1400" spc="-2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424242"/>
                </a:solidFill>
                <a:latin typeface="Arial MT"/>
                <a:cs typeface="Arial MT"/>
              </a:rPr>
              <a:t>Fit</a:t>
            </a:r>
            <a:r>
              <a:rPr dirty="0" sz="1400" spc="-2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424242"/>
                </a:solidFill>
                <a:latin typeface="Arial MT"/>
                <a:cs typeface="Arial MT"/>
              </a:rPr>
              <a:t>&amp;</a:t>
            </a:r>
            <a:r>
              <a:rPr dirty="0" sz="1400" spc="-2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400" spc="-10">
                <a:solidFill>
                  <a:srgbClr val="424242"/>
                </a:solidFill>
                <a:latin typeface="Arial MT"/>
                <a:cs typeface="Arial MT"/>
              </a:rPr>
              <a:t>Comfort</a:t>
            </a:r>
            <a:endParaRPr sz="14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90"/>
              </a:spcBef>
            </a:pPr>
            <a:r>
              <a:rPr dirty="0" sz="1100">
                <a:latin typeface="Arial MT"/>
                <a:cs typeface="Arial MT"/>
              </a:rPr>
              <a:t>All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of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ITE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aids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Delhi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are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custom-</a:t>
            </a:r>
            <a:r>
              <a:rPr dirty="0" sz="1100">
                <a:latin typeface="Arial MT"/>
                <a:cs typeface="Arial MT"/>
              </a:rPr>
              <a:t>made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fit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your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ear,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providing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all-</a:t>
            </a:r>
            <a:r>
              <a:rPr dirty="0" sz="1100">
                <a:latin typeface="Arial MT"/>
                <a:cs typeface="Arial MT"/>
              </a:rPr>
              <a:t>day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comfort.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100">
              <a:latin typeface="Arial MT"/>
              <a:cs typeface="Arial MT"/>
            </a:endParaRPr>
          </a:p>
          <a:p>
            <a:pPr marL="208915" indent="-196215">
              <a:lnSpc>
                <a:spcPct val="100000"/>
              </a:lnSpc>
              <a:spcBef>
                <a:spcPts val="5"/>
              </a:spcBef>
              <a:buClr>
                <a:srgbClr val="424242"/>
              </a:buClr>
              <a:buFont typeface="Arial MT"/>
              <a:buAutoNum type="arabicPeriod" startAt="2"/>
              <a:tabLst>
                <a:tab pos="208915" algn="l"/>
              </a:tabLst>
            </a:pPr>
            <a:r>
              <a:rPr dirty="0" sz="1400">
                <a:solidFill>
                  <a:srgbClr val="424242"/>
                </a:solidFill>
                <a:latin typeface="Arial MT"/>
                <a:cs typeface="Arial MT"/>
              </a:rPr>
              <a:t>Discreet</a:t>
            </a:r>
            <a:r>
              <a:rPr dirty="0" sz="1400" spc="-5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400" spc="-10">
                <a:solidFill>
                  <a:srgbClr val="424242"/>
                </a:solidFill>
                <a:latin typeface="Arial MT"/>
                <a:cs typeface="Arial MT"/>
              </a:rPr>
              <a:t>Design</a:t>
            </a:r>
            <a:endParaRPr sz="1400">
              <a:latin typeface="Arial MT"/>
              <a:cs typeface="Arial MT"/>
            </a:endParaRPr>
          </a:p>
          <a:p>
            <a:pPr marL="12700" marR="134620">
              <a:lnSpc>
                <a:spcPct val="110200"/>
              </a:lnSpc>
              <a:spcBef>
                <a:spcPts val="1255"/>
              </a:spcBef>
            </a:pP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latest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ITE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aids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Delhi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are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less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visible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than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behind-the-</a:t>
            </a:r>
            <a:r>
              <a:rPr dirty="0" sz="1100">
                <a:latin typeface="Arial MT"/>
                <a:cs typeface="Arial MT"/>
              </a:rPr>
              <a:t>ear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devices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match </a:t>
            </a:r>
            <a:r>
              <a:rPr dirty="0" sz="1100">
                <a:latin typeface="Arial MT"/>
                <a:cs typeface="Arial MT"/>
              </a:rPr>
              <a:t>your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skin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colour.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100">
              <a:latin typeface="Arial MT"/>
              <a:cs typeface="Arial MT"/>
            </a:endParaRPr>
          </a:p>
          <a:p>
            <a:pPr marL="208915" indent="-196215">
              <a:lnSpc>
                <a:spcPct val="100000"/>
              </a:lnSpc>
              <a:buClr>
                <a:srgbClr val="424242"/>
              </a:buClr>
              <a:buFont typeface="Arial MT"/>
              <a:buAutoNum type="arabicPeriod" startAt="3"/>
              <a:tabLst>
                <a:tab pos="208915" algn="l"/>
              </a:tabLst>
            </a:pPr>
            <a:r>
              <a:rPr dirty="0" sz="1400">
                <a:solidFill>
                  <a:srgbClr val="424242"/>
                </a:solidFill>
                <a:latin typeface="Arial MT"/>
                <a:cs typeface="Arial MT"/>
              </a:rPr>
              <a:t>Easy</a:t>
            </a:r>
            <a:r>
              <a:rPr dirty="0" sz="1400" spc="-2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424242"/>
                </a:solidFill>
                <a:latin typeface="Arial MT"/>
                <a:cs typeface="Arial MT"/>
              </a:rPr>
              <a:t>to</a:t>
            </a:r>
            <a:r>
              <a:rPr dirty="0" sz="1400" spc="-2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400" spc="-25">
                <a:solidFill>
                  <a:srgbClr val="424242"/>
                </a:solidFill>
                <a:latin typeface="Arial MT"/>
                <a:cs typeface="Arial MT"/>
              </a:rPr>
              <a:t>Use</a:t>
            </a:r>
            <a:endParaRPr sz="1400">
              <a:latin typeface="Arial MT"/>
              <a:cs typeface="Arial MT"/>
            </a:endParaRPr>
          </a:p>
          <a:p>
            <a:pPr marL="12700" marR="142875">
              <a:lnSpc>
                <a:spcPct val="110200"/>
              </a:lnSpc>
              <a:spcBef>
                <a:spcPts val="1255"/>
              </a:spcBef>
            </a:pPr>
            <a:r>
              <a:rPr dirty="0" sz="1100">
                <a:latin typeface="Arial MT"/>
                <a:cs typeface="Arial MT"/>
              </a:rPr>
              <a:t>ITE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aids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Delhi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are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simpler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put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take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out,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making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them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good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choice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for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elderly.</a:t>
            </a:r>
            <a:endParaRPr sz="11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890674"/>
            <a:ext cx="5349240" cy="19018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08915" indent="-196215">
              <a:lnSpc>
                <a:spcPct val="100000"/>
              </a:lnSpc>
              <a:spcBef>
                <a:spcPts val="100"/>
              </a:spcBef>
              <a:buClr>
                <a:srgbClr val="424242"/>
              </a:buClr>
              <a:buFont typeface="Arial MT"/>
              <a:buAutoNum type="arabicPeriod" startAt="4"/>
              <a:tabLst>
                <a:tab pos="208915" algn="l"/>
              </a:tabLst>
            </a:pPr>
            <a:r>
              <a:rPr dirty="0" sz="1400">
                <a:solidFill>
                  <a:srgbClr val="424242"/>
                </a:solidFill>
                <a:latin typeface="Arial MT"/>
                <a:cs typeface="Arial MT"/>
              </a:rPr>
              <a:t>Advanced</a:t>
            </a:r>
            <a:r>
              <a:rPr dirty="0" sz="1400" spc="-5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400" spc="-10">
                <a:solidFill>
                  <a:srgbClr val="424242"/>
                </a:solidFill>
                <a:latin typeface="Arial MT"/>
                <a:cs typeface="Arial MT"/>
              </a:rPr>
              <a:t>Technology</a:t>
            </a:r>
            <a:endParaRPr sz="1400">
              <a:latin typeface="Arial MT"/>
              <a:cs typeface="Arial MT"/>
            </a:endParaRPr>
          </a:p>
          <a:p>
            <a:pPr marL="12700" marR="5080">
              <a:lnSpc>
                <a:spcPct val="110200"/>
              </a:lnSpc>
              <a:spcBef>
                <a:spcPts val="1255"/>
              </a:spcBef>
            </a:pPr>
            <a:r>
              <a:rPr dirty="0" sz="1100">
                <a:latin typeface="Arial MT"/>
                <a:cs typeface="Arial MT"/>
              </a:rPr>
              <a:t>ITE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aids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Delhi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also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include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features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such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Bluetooth,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noise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reduction,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and </a:t>
            </a:r>
            <a:r>
              <a:rPr dirty="0" sz="1100" spc="-10">
                <a:latin typeface="Arial MT"/>
                <a:cs typeface="Arial MT"/>
              </a:rPr>
              <a:t>smartphone</a:t>
            </a:r>
            <a:r>
              <a:rPr dirty="0" sz="1100" spc="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connectivity.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100">
              <a:latin typeface="Arial MT"/>
              <a:cs typeface="Arial MT"/>
            </a:endParaRPr>
          </a:p>
          <a:p>
            <a:pPr marL="208915" indent="-196215">
              <a:lnSpc>
                <a:spcPct val="100000"/>
              </a:lnSpc>
              <a:buClr>
                <a:srgbClr val="424242"/>
              </a:buClr>
              <a:buFont typeface="Arial MT"/>
              <a:buAutoNum type="arabicPeriod" startAt="5"/>
              <a:tabLst>
                <a:tab pos="208915" algn="l"/>
              </a:tabLst>
            </a:pPr>
            <a:r>
              <a:rPr dirty="0" sz="1400">
                <a:solidFill>
                  <a:srgbClr val="424242"/>
                </a:solidFill>
                <a:latin typeface="Arial MT"/>
                <a:cs typeface="Arial MT"/>
              </a:rPr>
              <a:t>Applicable</a:t>
            </a:r>
            <a:r>
              <a:rPr dirty="0" sz="1400" spc="-4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424242"/>
                </a:solidFill>
                <a:latin typeface="Arial MT"/>
                <a:cs typeface="Arial MT"/>
              </a:rPr>
              <a:t>for</a:t>
            </a:r>
            <a:r>
              <a:rPr dirty="0" sz="1400" spc="-4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424242"/>
                </a:solidFill>
                <a:latin typeface="Arial MT"/>
                <a:cs typeface="Arial MT"/>
              </a:rPr>
              <a:t>Different</a:t>
            </a:r>
            <a:r>
              <a:rPr dirty="0" sz="1400" spc="-4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424242"/>
                </a:solidFill>
                <a:latin typeface="Arial MT"/>
                <a:cs typeface="Arial MT"/>
              </a:rPr>
              <a:t>Levels</a:t>
            </a:r>
            <a:r>
              <a:rPr dirty="0" sz="1400" spc="-4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424242"/>
                </a:solidFill>
                <a:latin typeface="Arial MT"/>
                <a:cs typeface="Arial MT"/>
              </a:rPr>
              <a:t>of</a:t>
            </a:r>
            <a:r>
              <a:rPr dirty="0" sz="1400" spc="-4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424242"/>
                </a:solidFill>
                <a:latin typeface="Arial MT"/>
                <a:cs typeface="Arial MT"/>
              </a:rPr>
              <a:t>Hearing</a:t>
            </a:r>
            <a:r>
              <a:rPr dirty="0" sz="1400" spc="-4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400" spc="-20">
                <a:solidFill>
                  <a:srgbClr val="424242"/>
                </a:solidFill>
                <a:latin typeface="Arial MT"/>
                <a:cs typeface="Arial MT"/>
              </a:rPr>
              <a:t>Loss</a:t>
            </a:r>
            <a:endParaRPr sz="14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90"/>
              </a:spcBef>
            </a:pPr>
            <a:r>
              <a:rPr dirty="0" sz="1100">
                <a:latin typeface="Arial MT"/>
                <a:cs typeface="Arial MT"/>
              </a:rPr>
              <a:t>Delhi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ITE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aids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can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used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for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mild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moderately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severe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loss.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600" spc="-10">
                <a:latin typeface="Arial MT"/>
                <a:cs typeface="Arial MT"/>
              </a:rPr>
              <a:t>Variations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of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ITE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Hearing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Aids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in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 spc="-10">
                <a:latin typeface="Arial MT"/>
                <a:cs typeface="Arial MT"/>
              </a:rPr>
              <a:t>Delhi</a:t>
            </a:r>
            <a:endParaRPr sz="160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1700" y="8307325"/>
            <a:ext cx="4899025" cy="9182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Arial MT"/>
                <a:cs typeface="Arial MT"/>
              </a:rPr>
              <a:t>There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are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few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variations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of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ITE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aids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Delhi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according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size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fit: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400">
                <a:solidFill>
                  <a:srgbClr val="424242"/>
                </a:solidFill>
                <a:latin typeface="Arial MT"/>
                <a:cs typeface="Arial MT"/>
              </a:rPr>
              <a:t>Full</a:t>
            </a:r>
            <a:r>
              <a:rPr dirty="0" sz="1400" spc="-3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424242"/>
                </a:solidFill>
                <a:latin typeface="Arial MT"/>
                <a:cs typeface="Arial MT"/>
              </a:rPr>
              <a:t>Shell</a:t>
            </a:r>
            <a:r>
              <a:rPr dirty="0" sz="1400" spc="-3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400" spc="-25">
                <a:solidFill>
                  <a:srgbClr val="424242"/>
                </a:solidFill>
                <a:latin typeface="Arial MT"/>
                <a:cs typeface="Arial MT"/>
              </a:rPr>
              <a:t>ITE</a:t>
            </a:r>
            <a:endParaRPr sz="14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90"/>
              </a:spcBef>
            </a:pPr>
            <a:r>
              <a:rPr dirty="0" sz="1100">
                <a:latin typeface="Arial MT"/>
                <a:cs typeface="Arial MT"/>
              </a:rPr>
              <a:t>Fills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most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of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outer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ear;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provides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most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power.</a:t>
            </a:r>
            <a:endParaRPr sz="1100">
              <a:latin typeface="Arial MT"/>
              <a:cs typeface="Arial MT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33450" y="2988612"/>
            <a:ext cx="5734049" cy="513397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890674"/>
            <a:ext cx="5542280" cy="5095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solidFill>
                  <a:srgbClr val="424242"/>
                </a:solidFill>
                <a:latin typeface="Arial MT"/>
                <a:cs typeface="Arial MT"/>
              </a:rPr>
              <a:t>Half</a:t>
            </a:r>
            <a:r>
              <a:rPr dirty="0" sz="1400" spc="-4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424242"/>
                </a:solidFill>
                <a:latin typeface="Arial MT"/>
                <a:cs typeface="Arial MT"/>
              </a:rPr>
              <a:t>Shell</a:t>
            </a:r>
            <a:r>
              <a:rPr dirty="0" sz="1400" spc="-3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400" spc="-25">
                <a:solidFill>
                  <a:srgbClr val="424242"/>
                </a:solidFill>
                <a:latin typeface="Arial MT"/>
                <a:cs typeface="Arial MT"/>
              </a:rPr>
              <a:t>ITE</a:t>
            </a:r>
            <a:endParaRPr sz="14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90"/>
              </a:spcBef>
            </a:pPr>
            <a:r>
              <a:rPr dirty="0" sz="1100" spc="-10">
                <a:latin typeface="Arial MT"/>
                <a:cs typeface="Arial MT"/>
              </a:rPr>
              <a:t>Smaller,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but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easier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insert.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400">
                <a:solidFill>
                  <a:srgbClr val="424242"/>
                </a:solidFill>
                <a:latin typeface="Arial MT"/>
                <a:cs typeface="Arial MT"/>
              </a:rPr>
              <a:t>ITC</a:t>
            </a:r>
            <a:r>
              <a:rPr dirty="0" sz="1400" spc="1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400" spc="-10">
                <a:solidFill>
                  <a:srgbClr val="424242"/>
                </a:solidFill>
                <a:latin typeface="Arial MT"/>
                <a:cs typeface="Arial MT"/>
              </a:rPr>
              <a:t>(In-The-Canal)</a:t>
            </a:r>
            <a:endParaRPr sz="14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90"/>
              </a:spcBef>
            </a:pPr>
            <a:r>
              <a:rPr dirty="0" sz="1100" spc="-10">
                <a:latin typeface="Arial MT"/>
                <a:cs typeface="Arial MT"/>
              </a:rPr>
              <a:t>Partially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inserted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into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ear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canal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more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attractive.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400">
                <a:solidFill>
                  <a:srgbClr val="424242"/>
                </a:solidFill>
                <a:latin typeface="Arial MT"/>
                <a:cs typeface="Arial MT"/>
              </a:rPr>
              <a:t>CIC</a:t>
            </a:r>
            <a:r>
              <a:rPr dirty="0" sz="1400" spc="2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400" spc="-10">
                <a:solidFill>
                  <a:srgbClr val="424242"/>
                </a:solidFill>
                <a:latin typeface="Arial MT"/>
                <a:cs typeface="Arial MT"/>
              </a:rPr>
              <a:t>(Completely-In-Canal)</a:t>
            </a:r>
            <a:endParaRPr sz="14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90"/>
              </a:spcBef>
            </a:pPr>
            <a:r>
              <a:rPr dirty="0" sz="1100" spc="-10">
                <a:latin typeface="Arial MT"/>
                <a:cs typeface="Arial MT"/>
              </a:rPr>
              <a:t>Very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discreet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nearly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invisible.</a:t>
            </a:r>
            <a:endParaRPr sz="1100">
              <a:latin typeface="Arial MT"/>
              <a:cs typeface="Arial MT"/>
            </a:endParaRPr>
          </a:p>
          <a:p>
            <a:pPr marL="12700" marR="5080">
              <a:lnSpc>
                <a:spcPct val="110200"/>
              </a:lnSpc>
              <a:spcBef>
                <a:spcPts val="1200"/>
              </a:spcBef>
            </a:pPr>
            <a:r>
              <a:rPr dirty="0" sz="1100">
                <a:latin typeface="Arial MT"/>
                <a:cs typeface="Arial MT"/>
              </a:rPr>
              <a:t>At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Kavya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Speech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&amp;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Clinic,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we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help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you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decide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which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type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of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u="sng" sz="1100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Arial"/>
                <a:cs typeface="Arial"/>
                <a:hlinkClick r:id="rId2"/>
              </a:rPr>
              <a:t>ITE</a:t>
            </a:r>
            <a:r>
              <a:rPr dirty="0" u="sng" sz="1100" spc="-40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dirty="0" u="sng" sz="1100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Arial"/>
                <a:cs typeface="Arial"/>
                <a:hlinkClick r:id="rId2"/>
              </a:rPr>
              <a:t>hearing</a:t>
            </a:r>
            <a:r>
              <a:rPr dirty="0" u="sng" sz="1100" spc="-40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dirty="0" u="sng" sz="1100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Arial"/>
                <a:cs typeface="Arial"/>
                <a:hlinkClick r:id="rId2"/>
              </a:rPr>
              <a:t>aids</a:t>
            </a:r>
            <a:r>
              <a:rPr dirty="0" u="sng" sz="1100" spc="-40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dirty="0" u="sng" sz="1100" spc="-25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Arial"/>
                <a:cs typeface="Arial"/>
                <a:hlinkClick r:id="rId2"/>
              </a:rPr>
              <a:t>in</a:t>
            </a:r>
            <a:r>
              <a:rPr dirty="0" sz="1100" spc="-25" b="1">
                <a:solidFill>
                  <a:srgbClr val="1154CC"/>
                </a:solidFill>
                <a:latin typeface="Arial"/>
                <a:cs typeface="Arial"/>
              </a:rPr>
              <a:t> </a:t>
            </a:r>
            <a:r>
              <a:rPr dirty="0" u="sng" sz="1100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Arial"/>
                <a:cs typeface="Arial"/>
                <a:hlinkClick r:id="rId2"/>
              </a:rPr>
              <a:t>Delhi</a:t>
            </a:r>
            <a:r>
              <a:rPr dirty="0" sz="1100" spc="-45" b="1">
                <a:solidFill>
                  <a:srgbClr val="1154CC"/>
                </a:solidFill>
                <a:latin typeface="Arial"/>
                <a:cs typeface="Arial"/>
              </a:rPr>
              <a:t> </a:t>
            </a:r>
            <a:r>
              <a:rPr dirty="0" sz="1100">
                <a:latin typeface="Arial MT"/>
                <a:cs typeface="Arial MT"/>
              </a:rPr>
              <a:t>would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suit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your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needs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lifestyle.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600">
                <a:latin typeface="Arial MT"/>
                <a:cs typeface="Arial MT"/>
              </a:rPr>
              <a:t>Features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of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Modern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ITE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Hearing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Aids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in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 spc="-10">
                <a:latin typeface="Arial MT"/>
                <a:cs typeface="Arial MT"/>
              </a:rPr>
              <a:t>Delhi</a:t>
            </a:r>
            <a:endParaRPr sz="16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425"/>
              </a:spcBef>
            </a:pPr>
            <a:r>
              <a:rPr dirty="0" sz="1100">
                <a:latin typeface="Arial MT"/>
                <a:cs typeface="Arial MT"/>
              </a:rPr>
              <a:t>ITE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aids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Delhi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are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now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digital.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Some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key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features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include: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Digital</a:t>
            </a:r>
            <a:r>
              <a:rPr dirty="0" sz="1100" spc="-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sound</a:t>
            </a:r>
            <a:r>
              <a:rPr dirty="0" sz="1100" spc="-6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processing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 spc="-10">
                <a:latin typeface="Arial MT"/>
                <a:cs typeface="Arial MT"/>
              </a:rPr>
              <a:t>Directional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microphones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Noise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reduction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technology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 spc="-10">
                <a:latin typeface="Arial MT"/>
                <a:cs typeface="Arial MT"/>
              </a:rPr>
              <a:t>Rechargeable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batteries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 spc="-10">
                <a:latin typeface="Arial MT"/>
                <a:cs typeface="Arial MT"/>
              </a:rPr>
              <a:t>Bluetooth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connectivity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 spc="-10">
                <a:latin typeface="Arial MT"/>
                <a:cs typeface="Arial MT"/>
              </a:rPr>
              <a:t>Smartphone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app</a:t>
            </a:r>
            <a:r>
              <a:rPr dirty="0" sz="1100" spc="-10">
                <a:latin typeface="Arial MT"/>
                <a:cs typeface="Arial MT"/>
              </a:rPr>
              <a:t> control</a:t>
            </a:r>
            <a:endParaRPr sz="1100">
              <a:latin typeface="Arial MT"/>
              <a:cs typeface="Arial MT"/>
            </a:endParaRPr>
          </a:p>
          <a:p>
            <a:pPr marL="12700" marR="58419">
              <a:lnSpc>
                <a:spcPct val="110200"/>
              </a:lnSpc>
              <a:spcBef>
                <a:spcPts val="1200"/>
              </a:spcBef>
            </a:pP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best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ITE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aids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Delhi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even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adapt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sound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automatic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environment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using artificial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intelligence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(AI).</a:t>
            </a:r>
            <a:endParaRPr sz="11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124389" y="889099"/>
            <a:ext cx="3311525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>
                <a:latin typeface="Arial MT"/>
                <a:cs typeface="Arial MT"/>
              </a:rPr>
              <a:t>Benefits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of</a:t>
            </a:r>
            <a:r>
              <a:rPr dirty="0" sz="1600" spc="-2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ITE</a:t>
            </a:r>
            <a:r>
              <a:rPr dirty="0" sz="1600" spc="-2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Hearing</a:t>
            </a:r>
            <a:r>
              <a:rPr dirty="0" sz="1600" spc="-2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Aids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in</a:t>
            </a:r>
            <a:r>
              <a:rPr dirty="0" sz="1600" spc="-25">
                <a:latin typeface="Arial MT"/>
                <a:cs typeface="Arial MT"/>
              </a:rPr>
              <a:t> </a:t>
            </a:r>
            <a:r>
              <a:rPr dirty="0" sz="1600" spc="-10">
                <a:latin typeface="Arial MT"/>
                <a:cs typeface="Arial MT"/>
              </a:rPr>
              <a:t>Delhi</a:t>
            </a:r>
            <a:endParaRPr sz="160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1700" y="4687906"/>
            <a:ext cx="5173980" cy="49263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Arial MT"/>
                <a:cs typeface="Arial MT"/>
              </a:rPr>
              <a:t>There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are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many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benefits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of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choosing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ITE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aids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Delhi: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400">
                <a:solidFill>
                  <a:srgbClr val="424242"/>
                </a:solidFill>
                <a:latin typeface="Arial MT"/>
                <a:cs typeface="Arial MT"/>
              </a:rPr>
              <a:t>Improved</a:t>
            </a:r>
            <a:r>
              <a:rPr dirty="0" sz="1400" spc="-4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400" spc="-10">
                <a:solidFill>
                  <a:srgbClr val="424242"/>
                </a:solidFill>
                <a:latin typeface="Arial MT"/>
                <a:cs typeface="Arial MT"/>
              </a:rPr>
              <a:t>Communication</a:t>
            </a:r>
            <a:endParaRPr sz="14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90"/>
              </a:spcBef>
            </a:pPr>
            <a:r>
              <a:rPr dirty="0" sz="1100" spc="-35">
                <a:latin typeface="Arial MT"/>
                <a:cs typeface="Arial MT"/>
              </a:rPr>
              <a:t>You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can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others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all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situations,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even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with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background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noise.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400">
                <a:solidFill>
                  <a:srgbClr val="424242"/>
                </a:solidFill>
                <a:latin typeface="Arial MT"/>
                <a:cs typeface="Arial MT"/>
              </a:rPr>
              <a:t>Better</a:t>
            </a:r>
            <a:r>
              <a:rPr dirty="0" sz="1400" spc="-4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424242"/>
                </a:solidFill>
                <a:latin typeface="Arial MT"/>
                <a:cs typeface="Arial MT"/>
              </a:rPr>
              <a:t>Social</a:t>
            </a:r>
            <a:r>
              <a:rPr dirty="0" sz="1400" spc="-4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400" spc="-10">
                <a:solidFill>
                  <a:srgbClr val="424242"/>
                </a:solidFill>
                <a:latin typeface="Arial MT"/>
                <a:cs typeface="Arial MT"/>
              </a:rPr>
              <a:t>Confidence</a:t>
            </a:r>
            <a:endParaRPr sz="14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90"/>
              </a:spcBef>
            </a:pPr>
            <a:r>
              <a:rPr dirty="0" sz="1100">
                <a:latin typeface="Arial MT"/>
                <a:cs typeface="Arial MT"/>
              </a:rPr>
              <a:t>ITE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aids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Delhi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help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you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not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shun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social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gatherings.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400">
                <a:solidFill>
                  <a:srgbClr val="424242"/>
                </a:solidFill>
                <a:latin typeface="Arial MT"/>
                <a:cs typeface="Arial MT"/>
              </a:rPr>
              <a:t>Natural</a:t>
            </a:r>
            <a:r>
              <a:rPr dirty="0" sz="1400" spc="-4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424242"/>
                </a:solidFill>
                <a:latin typeface="Arial MT"/>
                <a:cs typeface="Arial MT"/>
              </a:rPr>
              <a:t>Sound</a:t>
            </a:r>
            <a:r>
              <a:rPr dirty="0" sz="1400" spc="-4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400" spc="-10">
                <a:solidFill>
                  <a:srgbClr val="424242"/>
                </a:solidFill>
                <a:latin typeface="Arial MT"/>
                <a:cs typeface="Arial MT"/>
              </a:rPr>
              <a:t>Experience</a:t>
            </a:r>
            <a:endParaRPr sz="1400">
              <a:latin typeface="Arial MT"/>
              <a:cs typeface="Arial MT"/>
            </a:endParaRPr>
          </a:p>
          <a:p>
            <a:pPr marL="12700" marR="5080">
              <a:lnSpc>
                <a:spcPct val="110200"/>
              </a:lnSpc>
              <a:spcBef>
                <a:spcPts val="1255"/>
              </a:spcBef>
            </a:pPr>
            <a:r>
              <a:rPr dirty="0" sz="1100">
                <a:latin typeface="Arial MT"/>
                <a:cs typeface="Arial MT"/>
              </a:rPr>
              <a:t>These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aids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Delhi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take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advantage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of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your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ear's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natural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contours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for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sound localization.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400">
                <a:solidFill>
                  <a:srgbClr val="424242"/>
                </a:solidFill>
                <a:latin typeface="Arial MT"/>
                <a:cs typeface="Arial MT"/>
              </a:rPr>
              <a:t>Comfortable</a:t>
            </a:r>
            <a:r>
              <a:rPr dirty="0" sz="1400" spc="-6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400">
                <a:solidFill>
                  <a:srgbClr val="424242"/>
                </a:solidFill>
                <a:latin typeface="Arial MT"/>
                <a:cs typeface="Arial MT"/>
              </a:rPr>
              <a:t>Everyday</a:t>
            </a:r>
            <a:r>
              <a:rPr dirty="0" sz="1400" spc="-6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400" spc="-25">
                <a:solidFill>
                  <a:srgbClr val="424242"/>
                </a:solidFill>
                <a:latin typeface="Arial MT"/>
                <a:cs typeface="Arial MT"/>
              </a:rPr>
              <a:t>Use</a:t>
            </a:r>
            <a:endParaRPr sz="14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90"/>
              </a:spcBef>
            </a:pPr>
            <a:r>
              <a:rPr dirty="0" sz="1100">
                <a:latin typeface="Arial MT"/>
                <a:cs typeface="Arial MT"/>
              </a:rPr>
              <a:t>ITE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aids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Delhi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that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are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tailored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ear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are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more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comfortable.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600">
                <a:latin typeface="Arial MT"/>
                <a:cs typeface="Arial MT"/>
              </a:rPr>
              <a:t>Who</a:t>
            </a:r>
            <a:r>
              <a:rPr dirty="0" sz="1600" spc="-2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Should</a:t>
            </a:r>
            <a:r>
              <a:rPr dirty="0" sz="1600" spc="-2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Use</a:t>
            </a:r>
            <a:r>
              <a:rPr dirty="0" sz="1600" spc="-2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ITE</a:t>
            </a:r>
            <a:r>
              <a:rPr dirty="0" sz="1600" spc="-2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Hearing</a:t>
            </a:r>
            <a:r>
              <a:rPr dirty="0" sz="1600" spc="-2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Aids</a:t>
            </a:r>
            <a:r>
              <a:rPr dirty="0" sz="1600" spc="-2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in</a:t>
            </a:r>
            <a:r>
              <a:rPr dirty="0" sz="1600" spc="-25">
                <a:latin typeface="Arial MT"/>
                <a:cs typeface="Arial MT"/>
              </a:rPr>
              <a:t> </a:t>
            </a:r>
            <a:r>
              <a:rPr dirty="0" sz="1600" spc="-10">
                <a:latin typeface="Arial MT"/>
                <a:cs typeface="Arial MT"/>
              </a:rPr>
              <a:t>Delhi?</a:t>
            </a:r>
            <a:endParaRPr sz="16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430"/>
              </a:spcBef>
            </a:pPr>
            <a:r>
              <a:rPr dirty="0" sz="1100">
                <a:latin typeface="Arial MT"/>
                <a:cs typeface="Arial MT"/>
              </a:rPr>
              <a:t>There's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no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one-size-fits-</a:t>
            </a:r>
            <a:r>
              <a:rPr dirty="0" sz="1100">
                <a:latin typeface="Arial MT"/>
                <a:cs typeface="Arial MT"/>
              </a:rPr>
              <a:t>all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aid.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ITE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aids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Delhi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are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ideal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for: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Adults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with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mild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moderate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loss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Elderly</a:t>
            </a:r>
            <a:r>
              <a:rPr dirty="0" sz="1100" spc="-7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seeking</a:t>
            </a:r>
            <a:r>
              <a:rPr dirty="0" sz="1100" spc="-6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convenience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Those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who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want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discreet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device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0"/>
              </a:spcBef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People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who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desire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powerful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features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small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package</a:t>
            </a:r>
            <a:endParaRPr sz="1100">
              <a:latin typeface="Arial MT"/>
              <a:cs typeface="Arial MT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065499" y="2116559"/>
            <a:ext cx="3619500" cy="183832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875937"/>
            <a:ext cx="5728970" cy="82423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229235">
              <a:lnSpc>
                <a:spcPct val="110200"/>
              </a:lnSpc>
              <a:spcBef>
                <a:spcPts val="100"/>
              </a:spcBef>
            </a:pPr>
            <a:r>
              <a:rPr dirty="0" sz="1100">
                <a:latin typeface="Arial MT"/>
                <a:cs typeface="Arial MT"/>
              </a:rPr>
              <a:t>But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for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severe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problems,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our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audiologists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at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Kavya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Speech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&amp;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Clinic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may </a:t>
            </a:r>
            <a:r>
              <a:rPr dirty="0" sz="1100">
                <a:latin typeface="Arial MT"/>
                <a:cs typeface="Arial MT"/>
              </a:rPr>
              <a:t>recommend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other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options,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along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with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ITE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aids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Delhi.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600">
                <a:latin typeface="Arial MT"/>
                <a:cs typeface="Arial MT"/>
              </a:rPr>
              <a:t>Popular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ITE</a:t>
            </a:r>
            <a:r>
              <a:rPr dirty="0" sz="1600" spc="-2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Hearing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Aid</a:t>
            </a:r>
            <a:r>
              <a:rPr dirty="0" sz="1600" spc="-25">
                <a:latin typeface="Arial MT"/>
                <a:cs typeface="Arial MT"/>
              </a:rPr>
              <a:t> </a:t>
            </a:r>
            <a:r>
              <a:rPr dirty="0" sz="1600" spc="-10">
                <a:latin typeface="Arial MT"/>
                <a:cs typeface="Arial MT"/>
              </a:rPr>
              <a:t>Options</a:t>
            </a:r>
            <a:endParaRPr sz="16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430"/>
              </a:spcBef>
            </a:pPr>
            <a:r>
              <a:rPr dirty="0" sz="1100">
                <a:latin typeface="Arial MT"/>
                <a:cs typeface="Arial MT"/>
              </a:rPr>
              <a:t>Some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of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popular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variants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are: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Budget</a:t>
            </a:r>
            <a:r>
              <a:rPr dirty="0" sz="1100" spc="-6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Option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ITE</a:t>
            </a:r>
            <a:r>
              <a:rPr dirty="0" sz="1100" spc="-6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Acrylic</a:t>
            </a:r>
            <a:r>
              <a:rPr dirty="0" sz="1100" spc="-5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Digital</a:t>
            </a:r>
            <a:r>
              <a:rPr dirty="0" sz="1100" spc="-5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60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Aid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 spc="-10">
                <a:latin typeface="Arial MT"/>
                <a:cs typeface="Arial MT"/>
              </a:rPr>
              <a:t>Inexpensive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custom-</a:t>
            </a:r>
            <a:r>
              <a:rPr dirty="0" sz="1100">
                <a:latin typeface="Arial MT"/>
                <a:cs typeface="Arial MT"/>
              </a:rPr>
              <a:t>style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ITE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aid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for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mild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loss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 spc="-10">
                <a:latin typeface="Arial MT"/>
                <a:cs typeface="Arial MT"/>
              </a:rPr>
              <a:t>Entry-</a:t>
            </a:r>
            <a:r>
              <a:rPr dirty="0" sz="1100">
                <a:latin typeface="Arial MT"/>
                <a:cs typeface="Arial MT"/>
              </a:rPr>
              <a:t>Level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Device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0"/>
              </a:spcBef>
              <a:buChar char="●"/>
              <a:tabLst>
                <a:tab pos="469265" algn="l"/>
              </a:tabLst>
            </a:pPr>
            <a:r>
              <a:rPr dirty="0" sz="1100" spc="-10">
                <a:latin typeface="Arial MT"/>
                <a:cs typeface="Arial MT"/>
              </a:rPr>
              <a:t>Enlinea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KF-</a:t>
            </a:r>
            <a:r>
              <a:rPr dirty="0" sz="1100">
                <a:latin typeface="Arial MT"/>
                <a:cs typeface="Arial MT"/>
              </a:rPr>
              <a:t>60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ITE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Aid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Mild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moderate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loss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with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easy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controls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Premium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Smart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Device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Signia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Active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Pro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ITE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Aid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Arial MT"/>
                <a:cs typeface="Arial MT"/>
              </a:rPr>
              <a:t>Premium</a:t>
            </a:r>
            <a:r>
              <a:rPr dirty="0" sz="1100" spc="-5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Bluetooth-</a:t>
            </a:r>
            <a:r>
              <a:rPr dirty="0" sz="1100">
                <a:latin typeface="Arial MT"/>
                <a:cs typeface="Arial MT"/>
              </a:rPr>
              <a:t>capable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ITE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aid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with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superior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sound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quality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600">
                <a:latin typeface="Arial MT"/>
                <a:cs typeface="Arial MT"/>
              </a:rPr>
              <a:t>What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to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Consider</a:t>
            </a:r>
            <a:r>
              <a:rPr dirty="0" sz="1600" spc="-2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When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Buying</a:t>
            </a:r>
            <a:r>
              <a:rPr dirty="0" sz="1600" spc="-2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ITE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Hearing</a:t>
            </a:r>
            <a:r>
              <a:rPr dirty="0" sz="1600" spc="-2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Aids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in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 spc="-10">
                <a:latin typeface="Arial MT"/>
                <a:cs typeface="Arial MT"/>
              </a:rPr>
              <a:t>Delhi</a:t>
            </a:r>
            <a:endParaRPr sz="1600">
              <a:latin typeface="Arial MT"/>
              <a:cs typeface="Arial MT"/>
            </a:endParaRPr>
          </a:p>
          <a:p>
            <a:pPr marL="12700" marR="55244">
              <a:lnSpc>
                <a:spcPct val="110200"/>
              </a:lnSpc>
              <a:spcBef>
                <a:spcPts val="1290"/>
              </a:spcBef>
            </a:pPr>
            <a:r>
              <a:rPr dirty="0" sz="1100">
                <a:latin typeface="Arial MT"/>
                <a:cs typeface="Arial MT"/>
              </a:rPr>
              <a:t>When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choosing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ITE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aids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Delhi,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seek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professional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advice.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Here's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what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you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should consider: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400">
                <a:solidFill>
                  <a:srgbClr val="424242"/>
                </a:solidFill>
                <a:latin typeface="Arial MT"/>
                <a:cs typeface="Arial MT"/>
              </a:rPr>
              <a:t>Hearing</a:t>
            </a:r>
            <a:r>
              <a:rPr dirty="0" sz="1400" spc="-5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400" spc="-20">
                <a:solidFill>
                  <a:srgbClr val="424242"/>
                </a:solidFill>
                <a:latin typeface="Arial MT"/>
                <a:cs typeface="Arial MT"/>
              </a:rPr>
              <a:t>Test</a:t>
            </a:r>
            <a:endParaRPr sz="14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90"/>
              </a:spcBef>
            </a:pPr>
            <a:r>
              <a:rPr dirty="0" sz="1100">
                <a:latin typeface="Arial MT"/>
                <a:cs typeface="Arial MT"/>
              </a:rPr>
              <a:t>Make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sure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you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get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diagnosis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before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purchasing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ITE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aids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Delhi.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400">
                <a:solidFill>
                  <a:srgbClr val="424242"/>
                </a:solidFill>
                <a:latin typeface="Arial MT"/>
                <a:cs typeface="Arial MT"/>
              </a:rPr>
              <a:t>Lifestyle</a:t>
            </a:r>
            <a:r>
              <a:rPr dirty="0" sz="1400" spc="-5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400" spc="-20">
                <a:solidFill>
                  <a:srgbClr val="424242"/>
                </a:solidFill>
                <a:latin typeface="Arial MT"/>
                <a:cs typeface="Arial MT"/>
              </a:rPr>
              <a:t>Needs</a:t>
            </a:r>
            <a:endParaRPr sz="14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90"/>
              </a:spcBef>
            </a:pPr>
            <a:r>
              <a:rPr dirty="0" sz="1100">
                <a:latin typeface="Arial MT"/>
                <a:cs typeface="Arial MT"/>
              </a:rPr>
              <a:t>Do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you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go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meetings,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travel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or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stay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home?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Your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lifestyle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affects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your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choice.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400" spc="-10">
                <a:solidFill>
                  <a:srgbClr val="424242"/>
                </a:solidFill>
                <a:latin typeface="Arial MT"/>
                <a:cs typeface="Arial MT"/>
              </a:rPr>
              <a:t>Budget</a:t>
            </a:r>
            <a:endParaRPr sz="14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90"/>
              </a:spcBef>
            </a:pPr>
            <a:r>
              <a:rPr dirty="0" sz="1100">
                <a:latin typeface="Arial MT"/>
                <a:cs typeface="Arial MT"/>
              </a:rPr>
              <a:t>There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are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range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of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prices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for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ITE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aids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Delhi.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400">
                <a:solidFill>
                  <a:srgbClr val="424242"/>
                </a:solidFill>
                <a:latin typeface="Arial MT"/>
                <a:cs typeface="Arial MT"/>
              </a:rPr>
              <a:t>Features</a:t>
            </a:r>
            <a:r>
              <a:rPr dirty="0" sz="1400" spc="-4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400" spc="-10">
                <a:solidFill>
                  <a:srgbClr val="424242"/>
                </a:solidFill>
                <a:latin typeface="Arial MT"/>
                <a:cs typeface="Arial MT"/>
              </a:rPr>
              <a:t>Required</a:t>
            </a:r>
            <a:endParaRPr sz="14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90"/>
              </a:spcBef>
            </a:pPr>
            <a:r>
              <a:rPr dirty="0" sz="1100">
                <a:latin typeface="Arial MT"/>
                <a:cs typeface="Arial MT"/>
              </a:rPr>
              <a:t>Decide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on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basic,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advanced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or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high-</a:t>
            </a:r>
            <a:r>
              <a:rPr dirty="0" sz="1100">
                <a:latin typeface="Arial MT"/>
                <a:cs typeface="Arial MT"/>
              </a:rPr>
              <a:t>end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features.</a:t>
            </a:r>
            <a:endParaRPr sz="1100">
              <a:latin typeface="Arial MT"/>
              <a:cs typeface="Arial MT"/>
            </a:endParaRPr>
          </a:p>
          <a:p>
            <a:pPr marL="12700" marR="6985">
              <a:lnSpc>
                <a:spcPct val="110200"/>
              </a:lnSpc>
              <a:spcBef>
                <a:spcPts val="1200"/>
              </a:spcBef>
            </a:pPr>
            <a:r>
              <a:rPr dirty="0" sz="1100">
                <a:latin typeface="Arial MT"/>
                <a:cs typeface="Arial MT"/>
              </a:rPr>
              <a:t>At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Kavya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Speech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&amp;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Clinic,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offer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in-</a:t>
            </a:r>
            <a:r>
              <a:rPr dirty="0" sz="1100">
                <a:latin typeface="Arial MT"/>
                <a:cs typeface="Arial MT"/>
              </a:rPr>
              <a:t>depth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consultation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for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best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ITE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hearing </a:t>
            </a:r>
            <a:r>
              <a:rPr dirty="0" sz="1100">
                <a:latin typeface="Arial MT"/>
                <a:cs typeface="Arial MT"/>
              </a:rPr>
              <a:t>aids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Delhi.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600">
                <a:latin typeface="Arial MT"/>
                <a:cs typeface="Arial MT"/>
              </a:rPr>
              <a:t>Why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Choose</a:t>
            </a:r>
            <a:r>
              <a:rPr dirty="0" sz="1600" spc="-2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Kavya</a:t>
            </a:r>
            <a:r>
              <a:rPr dirty="0" sz="1600" spc="-2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Speech</a:t>
            </a:r>
            <a:r>
              <a:rPr dirty="0" sz="1600" spc="-2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&amp;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Hearing</a:t>
            </a:r>
            <a:r>
              <a:rPr dirty="0" sz="1600" spc="-25">
                <a:latin typeface="Arial MT"/>
                <a:cs typeface="Arial MT"/>
              </a:rPr>
              <a:t> </a:t>
            </a:r>
            <a:r>
              <a:rPr dirty="0" sz="1600" spc="-10">
                <a:latin typeface="Arial MT"/>
                <a:cs typeface="Arial MT"/>
              </a:rPr>
              <a:t>Clinic?</a:t>
            </a:r>
            <a:endParaRPr sz="16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425"/>
              </a:spcBef>
            </a:pP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right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clinic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important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right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device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when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it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comes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ITE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aids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Delhi.</a:t>
            </a:r>
            <a:endParaRPr sz="11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890674"/>
            <a:ext cx="5690235" cy="63938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solidFill>
                  <a:srgbClr val="424242"/>
                </a:solidFill>
                <a:latin typeface="Arial MT"/>
                <a:cs typeface="Arial MT"/>
              </a:rPr>
              <a:t>Expert</a:t>
            </a:r>
            <a:r>
              <a:rPr dirty="0" sz="1400" spc="-4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400" spc="-10">
                <a:solidFill>
                  <a:srgbClr val="424242"/>
                </a:solidFill>
                <a:latin typeface="Arial MT"/>
                <a:cs typeface="Arial MT"/>
              </a:rPr>
              <a:t>Audiologists</a:t>
            </a:r>
            <a:endParaRPr sz="14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90"/>
              </a:spcBef>
            </a:pPr>
            <a:r>
              <a:rPr dirty="0" sz="1100">
                <a:latin typeface="Arial MT"/>
                <a:cs typeface="Arial MT"/>
              </a:rPr>
              <a:t>We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are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experts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fitting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customizing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ITE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aids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Delhi.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400">
                <a:solidFill>
                  <a:srgbClr val="424242"/>
                </a:solidFill>
                <a:latin typeface="Arial MT"/>
                <a:cs typeface="Arial MT"/>
              </a:rPr>
              <a:t>Advanced</a:t>
            </a:r>
            <a:r>
              <a:rPr dirty="0" sz="1400" spc="-5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400" spc="-10">
                <a:solidFill>
                  <a:srgbClr val="424242"/>
                </a:solidFill>
                <a:latin typeface="Arial MT"/>
                <a:cs typeface="Arial MT"/>
              </a:rPr>
              <a:t>Technology</a:t>
            </a:r>
            <a:endParaRPr sz="14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90"/>
              </a:spcBef>
            </a:pPr>
            <a:r>
              <a:rPr dirty="0" sz="1100">
                <a:latin typeface="Arial MT"/>
                <a:cs typeface="Arial MT"/>
              </a:rPr>
              <a:t>We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use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most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up-to-</a:t>
            </a:r>
            <a:r>
              <a:rPr dirty="0" sz="1100">
                <a:latin typeface="Arial MT"/>
                <a:cs typeface="Arial MT"/>
              </a:rPr>
              <a:t>date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international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brands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models.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400">
                <a:solidFill>
                  <a:srgbClr val="424242"/>
                </a:solidFill>
                <a:latin typeface="Arial MT"/>
                <a:cs typeface="Arial MT"/>
              </a:rPr>
              <a:t>Personalized</a:t>
            </a:r>
            <a:r>
              <a:rPr dirty="0" sz="1400" spc="-8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400" spc="-20">
                <a:solidFill>
                  <a:srgbClr val="424242"/>
                </a:solidFill>
                <a:latin typeface="Arial MT"/>
                <a:cs typeface="Arial MT"/>
              </a:rPr>
              <a:t>Care</a:t>
            </a:r>
            <a:endParaRPr sz="14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90"/>
              </a:spcBef>
            </a:pPr>
            <a:r>
              <a:rPr dirty="0" sz="1100">
                <a:latin typeface="Arial MT"/>
                <a:cs typeface="Arial MT"/>
              </a:rPr>
              <a:t>We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provide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unique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solution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for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each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patient.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400">
                <a:solidFill>
                  <a:srgbClr val="424242"/>
                </a:solidFill>
                <a:latin typeface="Arial MT"/>
                <a:cs typeface="Arial MT"/>
              </a:rPr>
              <a:t>Aftercare</a:t>
            </a:r>
            <a:r>
              <a:rPr dirty="0" sz="1400" spc="-5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1400" spc="-10">
                <a:solidFill>
                  <a:srgbClr val="424242"/>
                </a:solidFill>
                <a:latin typeface="Arial MT"/>
                <a:cs typeface="Arial MT"/>
              </a:rPr>
              <a:t>Support</a:t>
            </a:r>
            <a:endParaRPr sz="14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90"/>
              </a:spcBef>
            </a:pPr>
            <a:r>
              <a:rPr dirty="0" sz="1100">
                <a:latin typeface="Arial MT"/>
                <a:cs typeface="Arial MT"/>
              </a:rPr>
              <a:t>We</a:t>
            </a:r>
            <a:r>
              <a:rPr dirty="0" sz="1100" spc="-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offer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aftercare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support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for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your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ITE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aids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Delhi.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600">
                <a:latin typeface="Arial MT"/>
                <a:cs typeface="Arial MT"/>
              </a:rPr>
              <a:t>TIPS</a:t>
            </a:r>
            <a:r>
              <a:rPr dirty="0" sz="1600" spc="-3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to</a:t>
            </a:r>
            <a:r>
              <a:rPr dirty="0" sz="1600" spc="-3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Maintain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ITE</a:t>
            </a:r>
            <a:r>
              <a:rPr dirty="0" sz="1600" spc="-35">
                <a:latin typeface="Arial MT"/>
                <a:cs typeface="Arial MT"/>
              </a:rPr>
              <a:t> </a:t>
            </a:r>
            <a:r>
              <a:rPr dirty="0" sz="1600">
                <a:latin typeface="Arial MT"/>
                <a:cs typeface="Arial MT"/>
              </a:rPr>
              <a:t>Hearing</a:t>
            </a:r>
            <a:r>
              <a:rPr dirty="0" sz="1600" spc="-30">
                <a:latin typeface="Arial MT"/>
                <a:cs typeface="Arial MT"/>
              </a:rPr>
              <a:t> </a:t>
            </a:r>
            <a:r>
              <a:rPr dirty="0" sz="1600" spc="-20">
                <a:latin typeface="Arial MT"/>
                <a:cs typeface="Arial MT"/>
              </a:rPr>
              <a:t>Aids</a:t>
            </a:r>
            <a:endParaRPr sz="16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425"/>
              </a:spcBef>
            </a:pPr>
            <a:r>
              <a:rPr dirty="0" sz="1100">
                <a:latin typeface="Arial MT"/>
                <a:cs typeface="Arial MT"/>
              </a:rPr>
              <a:t>Here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are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some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maintenance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tips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prolong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life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of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your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ITE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aids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Delhi: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Clean</a:t>
            </a:r>
            <a:r>
              <a:rPr dirty="0" sz="1100" spc="-6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regularly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Avoid</a:t>
            </a:r>
            <a:r>
              <a:rPr dirty="0" sz="1100" spc="-7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moisture</a:t>
            </a:r>
            <a:r>
              <a:rPr dirty="0" sz="1100" spc="-6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exposure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Store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dry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case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>
                <a:latin typeface="Arial MT"/>
                <a:cs typeface="Arial MT"/>
              </a:rPr>
              <a:t>Replace</a:t>
            </a:r>
            <a:r>
              <a:rPr dirty="0" sz="1100" spc="-5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batteries</a:t>
            </a:r>
            <a:r>
              <a:rPr dirty="0" sz="1100" spc="-5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on</a:t>
            </a:r>
            <a:r>
              <a:rPr dirty="0" sz="1100" spc="-55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time</a:t>
            </a:r>
            <a:endParaRPr sz="1100">
              <a:latin typeface="Arial MT"/>
              <a:cs typeface="Arial MT"/>
            </a:endParaRPr>
          </a:p>
          <a:p>
            <a:pPr marL="469265" indent="-227965">
              <a:lnSpc>
                <a:spcPct val="100000"/>
              </a:lnSpc>
              <a:spcBef>
                <a:spcPts val="135"/>
              </a:spcBef>
              <a:buChar char="●"/>
              <a:tabLst>
                <a:tab pos="469265" algn="l"/>
              </a:tabLst>
            </a:pPr>
            <a:r>
              <a:rPr dirty="0" sz="1100" spc="-10">
                <a:latin typeface="Arial MT"/>
                <a:cs typeface="Arial MT"/>
              </a:rPr>
              <a:t>Schedule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regular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check-</a:t>
            </a:r>
            <a:r>
              <a:rPr dirty="0" sz="1100" spc="-25">
                <a:latin typeface="Arial MT"/>
                <a:cs typeface="Arial MT"/>
              </a:rPr>
              <a:t>ups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100">
                <a:latin typeface="Arial MT"/>
                <a:cs typeface="Arial MT"/>
              </a:rPr>
              <a:t>Good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maintenance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helps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your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ITE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aids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Delhi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last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for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long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time.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600">
                <a:latin typeface="Arial MT"/>
                <a:cs typeface="Arial MT"/>
              </a:rPr>
              <a:t>Final</a:t>
            </a:r>
            <a:r>
              <a:rPr dirty="0" sz="1600" spc="-20">
                <a:latin typeface="Arial MT"/>
                <a:cs typeface="Arial MT"/>
              </a:rPr>
              <a:t> </a:t>
            </a:r>
            <a:r>
              <a:rPr dirty="0" sz="1600" spc="-10">
                <a:latin typeface="Arial MT"/>
                <a:cs typeface="Arial MT"/>
              </a:rPr>
              <a:t>Thoughts</a:t>
            </a:r>
            <a:endParaRPr sz="1600">
              <a:latin typeface="Arial MT"/>
              <a:cs typeface="Arial MT"/>
            </a:endParaRPr>
          </a:p>
          <a:p>
            <a:pPr marL="12700" marR="53975">
              <a:lnSpc>
                <a:spcPct val="110200"/>
              </a:lnSpc>
              <a:spcBef>
                <a:spcPts val="1290"/>
              </a:spcBef>
            </a:pP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good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solution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can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make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all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difference.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Delhi's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ITE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aids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are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an</a:t>
            </a:r>
            <a:r>
              <a:rPr dirty="0" sz="1100" spc="-10">
                <a:latin typeface="Arial MT"/>
                <a:cs typeface="Arial MT"/>
              </a:rPr>
              <a:t> excellent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choice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for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people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looking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for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comfort,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discretion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effective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sound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amplification.</a:t>
            </a:r>
            <a:endParaRPr sz="1100">
              <a:latin typeface="Arial MT"/>
              <a:cs typeface="Arial MT"/>
            </a:endParaRPr>
          </a:p>
          <a:p>
            <a:pPr marL="12700" marR="5080">
              <a:lnSpc>
                <a:spcPct val="110200"/>
              </a:lnSpc>
              <a:spcBef>
                <a:spcPts val="1200"/>
              </a:spcBef>
            </a:pPr>
            <a:r>
              <a:rPr dirty="0" sz="1100">
                <a:latin typeface="Arial MT"/>
                <a:cs typeface="Arial MT"/>
              </a:rPr>
              <a:t>At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u="sng" sz="1100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Arial"/>
                <a:cs typeface="Arial"/>
                <a:hlinkClick r:id="rId2"/>
              </a:rPr>
              <a:t>Kavya</a:t>
            </a:r>
            <a:r>
              <a:rPr dirty="0" u="sng" sz="1100" spc="-40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dirty="0" u="sng" sz="1100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Arial"/>
                <a:cs typeface="Arial"/>
                <a:hlinkClick r:id="rId2"/>
              </a:rPr>
              <a:t>Speech</a:t>
            </a:r>
            <a:r>
              <a:rPr dirty="0" u="sng" sz="1100" spc="-40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dirty="0" u="sng" sz="1100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Arial"/>
                <a:cs typeface="Arial"/>
                <a:hlinkClick r:id="rId2"/>
              </a:rPr>
              <a:t>&amp;</a:t>
            </a:r>
            <a:r>
              <a:rPr dirty="0" u="sng" sz="1100" spc="-40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dirty="0" u="sng" sz="1100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Arial"/>
                <a:cs typeface="Arial"/>
                <a:hlinkClick r:id="rId2"/>
              </a:rPr>
              <a:t>Hearing</a:t>
            </a:r>
            <a:r>
              <a:rPr dirty="0" u="sng" sz="1100" spc="-40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dirty="0" u="sng" sz="1100" b="1">
                <a:solidFill>
                  <a:srgbClr val="1154CC"/>
                </a:solidFill>
                <a:uFill>
                  <a:solidFill>
                    <a:srgbClr val="1154CC"/>
                  </a:solidFill>
                </a:uFill>
                <a:latin typeface="Arial"/>
                <a:cs typeface="Arial"/>
                <a:hlinkClick r:id="rId2"/>
              </a:rPr>
              <a:t>Clinic</a:t>
            </a:r>
            <a:r>
              <a:rPr dirty="0" sz="1100">
                <a:latin typeface="Arial MT"/>
                <a:cs typeface="Arial MT"/>
              </a:rPr>
              <a:t>,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we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strive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improve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your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hearing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and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quality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of</a:t>
            </a:r>
            <a:r>
              <a:rPr dirty="0" sz="1100" spc="-4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life. </a:t>
            </a:r>
            <a:r>
              <a:rPr dirty="0" sz="1100">
                <a:latin typeface="Arial MT"/>
                <a:cs typeface="Arial MT"/>
              </a:rPr>
              <a:t>Whether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you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are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new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user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or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looking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to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upgrade,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will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help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you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make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the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best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decision.</a:t>
            </a:r>
            <a:endParaRPr sz="11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1154CC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ITE Hearing Aids in Delhi | Kavya Speech &amp; Hearing Clinic</dc:title>
  <dcterms:created xsi:type="dcterms:W3CDTF">2026-05-01T04:13:58Z</dcterms:created>
  <dcterms:modified xsi:type="dcterms:W3CDTF">2026-05-01T04:13:58Z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verter">
    <vt:lpwstr>SolidFramework v10.0.19910.1</vt:lpwstr>
  </property>
  <property fmtid="{D5CDD505-2E9C-101B-9397-08002B2CF9AE}" pid="3" name="Created">
    <vt:filetime>2026-05-01T00:00:00Z</vt:filetime>
  </property>
  <property fmtid="{D5CDD505-2E9C-101B-9397-08002B2CF9AE}" pid="4" name="Producer">
    <vt:lpwstr>Skia/PDF m149 Google Docs Renderer</vt:lpwstr>
  </property>
  <property fmtid="{D5CDD505-2E9C-101B-9397-08002B2CF9AE}" pid="5" name="LastSaved">
    <vt:filetime>2026-05-01T00:00:00Z</vt:filetime>
  </property>
</Properties>
</file>