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TS Qamus Bold" charset="1" panose="00000800000000000000"/>
      <p:regular r:id="rId12"/>
    </p:embeddedFont>
    <p:embeddedFont>
      <p:font typeface="TS Qamus" charset="1" panose="000005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ww.airflypolicy.com/baggage-policy/allegiant-airlines-baggage-policy" TargetMode="External" Type="http://schemas.openxmlformats.org/officeDocument/2006/relationships/hyperlink"/><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https://daisyparker845.wixsite.com/airflypolicy/post/allegiant-carry-on-size" TargetMode="External" Type="http://schemas.openxmlformats.org/officeDocument/2006/relationships/hyperlink"/><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https://myairflypolicy.mystrikingly.com/blog/checked-baggage-rule-allegiant" TargetMode="External" Type="http://schemas.openxmlformats.org/officeDocument/2006/relationships/hyperlink"/><Relationship Id="rId7" Target="../media/image22.png" Type="http://schemas.openxmlformats.org/officeDocument/2006/relationships/image"/><Relationship Id="rId8" Target="../media/image23.png" Type="http://schemas.openxmlformats.org/officeDocument/2006/relationships/image"/><Relationship Id="rId9" Target="../media/image2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86256" y="685210"/>
            <a:ext cx="4242721" cy="4112089"/>
          </a:xfrm>
          <a:custGeom>
            <a:avLst/>
            <a:gdLst/>
            <a:ahLst/>
            <a:cxnLst/>
            <a:rect r="r" b="b" t="t" l="l"/>
            <a:pathLst>
              <a:path h="4112089" w="4242721">
                <a:moveTo>
                  <a:pt x="0" y="0"/>
                </a:moveTo>
                <a:lnTo>
                  <a:pt x="4242721" y="0"/>
                </a:lnTo>
                <a:lnTo>
                  <a:pt x="4242721" y="4112089"/>
                </a:lnTo>
                <a:lnTo>
                  <a:pt x="0" y="4112089"/>
                </a:lnTo>
                <a:lnTo>
                  <a:pt x="0" y="0"/>
                </a:lnTo>
                <a:close/>
              </a:path>
            </a:pathLst>
          </a:custGeom>
          <a:blipFill>
            <a:blip r:embed="rId2"/>
            <a:stretch>
              <a:fillRect l="0" t="0" r="0" b="0"/>
            </a:stretch>
          </a:blipFill>
        </p:spPr>
      </p:sp>
      <p:sp>
        <p:nvSpPr>
          <p:cNvPr name="TextBox 3" id="3"/>
          <p:cNvSpPr txBox="true"/>
          <p:nvPr/>
        </p:nvSpPr>
        <p:spPr>
          <a:xfrm rot="0">
            <a:off x="2267008" y="3601951"/>
            <a:ext cx="13753985" cy="1859864"/>
          </a:xfrm>
          <a:prstGeom prst="rect">
            <a:avLst/>
          </a:prstGeom>
        </p:spPr>
        <p:txBody>
          <a:bodyPr anchor="t" rtlCol="false" tIns="0" lIns="0" bIns="0" rIns="0">
            <a:spAutoFit/>
          </a:bodyPr>
          <a:lstStyle/>
          <a:p>
            <a:pPr algn="ctr" marL="0" indent="0" lvl="0">
              <a:lnSpc>
                <a:spcPts val="7243"/>
              </a:lnSpc>
            </a:pPr>
            <a:r>
              <a:rPr lang="en-US" b="true" sz="6645">
                <a:solidFill>
                  <a:srgbClr val="18899D"/>
                </a:solidFill>
                <a:latin typeface="TS Qamus Bold"/>
                <a:ea typeface="TS Qamus Bold"/>
                <a:cs typeface="TS Qamus Bold"/>
                <a:sym typeface="TS Qamus Bold"/>
              </a:rPr>
              <a:t>KNOW ALLEGIANT CARRY-ON SIZE RULES BEFORE YOU FLY</a:t>
            </a:r>
          </a:p>
        </p:txBody>
      </p:sp>
      <p:sp>
        <p:nvSpPr>
          <p:cNvPr name="TextBox 4" id="4"/>
          <p:cNvSpPr txBox="true"/>
          <p:nvPr/>
        </p:nvSpPr>
        <p:spPr>
          <a:xfrm rot="0">
            <a:off x="4449213" y="6352402"/>
            <a:ext cx="9389573" cy="651400"/>
          </a:xfrm>
          <a:prstGeom prst="rect">
            <a:avLst/>
          </a:prstGeom>
        </p:spPr>
        <p:txBody>
          <a:bodyPr anchor="t" rtlCol="false" tIns="0" lIns="0" bIns="0" rIns="0">
            <a:spAutoFit/>
          </a:bodyPr>
          <a:lstStyle/>
          <a:p>
            <a:pPr algn="ctr" marL="0" indent="0" lvl="0">
              <a:lnSpc>
                <a:spcPts val="2518"/>
              </a:lnSpc>
            </a:pPr>
            <a:r>
              <a:rPr lang="en-US" sz="2310">
                <a:solidFill>
                  <a:srgbClr val="18899D"/>
                </a:solidFill>
                <a:latin typeface="TS Qamus"/>
                <a:ea typeface="TS Qamus"/>
                <a:cs typeface="TS Qamus"/>
                <a:sym typeface="TS Qamus"/>
              </a:rPr>
              <a:t>Essential Information on </a:t>
            </a:r>
            <a:r>
              <a:rPr lang="en-US" sz="2310" u="sng">
                <a:solidFill>
                  <a:srgbClr val="18899D"/>
                </a:solidFill>
                <a:latin typeface="TS Qamus"/>
                <a:ea typeface="TS Qamus"/>
                <a:cs typeface="TS Qamus"/>
                <a:sym typeface="TS Qamus"/>
                <a:hlinkClick r:id="rId3" tooltip="https://www.airflypolicy.com/baggage-policy/allegiant-airlines-baggage-policy"/>
              </a:rPr>
              <a:t>Allegiant Air Carry On Bag Size</a:t>
            </a:r>
            <a:r>
              <a:rPr lang="en-US" sz="2310">
                <a:solidFill>
                  <a:srgbClr val="18899D"/>
                </a:solidFill>
                <a:latin typeface="TS Qamus"/>
                <a:ea typeface="TS Qamus"/>
                <a:cs typeface="TS Qamus"/>
                <a:sym typeface="TS Qamus"/>
              </a:rPr>
              <a:t> and Baggage Policies</a:t>
            </a:r>
          </a:p>
        </p:txBody>
      </p:sp>
      <p:sp>
        <p:nvSpPr>
          <p:cNvPr name="Freeform 5" id="5"/>
          <p:cNvSpPr/>
          <p:nvPr/>
        </p:nvSpPr>
        <p:spPr>
          <a:xfrm flipH="false" flipV="false" rot="0">
            <a:off x="13253636" y="5155513"/>
            <a:ext cx="4220852" cy="4120802"/>
          </a:xfrm>
          <a:custGeom>
            <a:avLst/>
            <a:gdLst/>
            <a:ahLst/>
            <a:cxnLst/>
            <a:rect r="r" b="b" t="t" l="l"/>
            <a:pathLst>
              <a:path h="4120802" w="4220852">
                <a:moveTo>
                  <a:pt x="0" y="0"/>
                </a:moveTo>
                <a:lnTo>
                  <a:pt x="4220852" y="0"/>
                </a:lnTo>
                <a:lnTo>
                  <a:pt x="4220852" y="4120801"/>
                </a:lnTo>
                <a:lnTo>
                  <a:pt x="0" y="4120801"/>
                </a:lnTo>
                <a:lnTo>
                  <a:pt x="0" y="0"/>
                </a:lnTo>
                <a:close/>
              </a:path>
            </a:pathLst>
          </a:custGeom>
          <a:blipFill>
            <a:blip r:embed="rId4"/>
            <a:stretch>
              <a:fillRect l="0" t="0" r="0" b="0"/>
            </a:stretch>
          </a:blipFill>
        </p:spPr>
      </p:sp>
      <p:sp>
        <p:nvSpPr>
          <p:cNvPr name="Freeform 6" id="6"/>
          <p:cNvSpPr/>
          <p:nvPr/>
        </p:nvSpPr>
        <p:spPr>
          <a:xfrm flipH="false" flipV="false" rot="0">
            <a:off x="-3732665" y="5000931"/>
            <a:ext cx="7315200" cy="7260336"/>
          </a:xfrm>
          <a:custGeom>
            <a:avLst/>
            <a:gdLst/>
            <a:ahLst/>
            <a:cxnLst/>
            <a:rect r="r" b="b" t="t" l="l"/>
            <a:pathLst>
              <a:path h="7260336" w="7315200">
                <a:moveTo>
                  <a:pt x="0" y="0"/>
                </a:moveTo>
                <a:lnTo>
                  <a:pt x="7315200" y="0"/>
                </a:lnTo>
                <a:lnTo>
                  <a:pt x="7315200" y="7260336"/>
                </a:lnTo>
                <a:lnTo>
                  <a:pt x="0" y="7260336"/>
                </a:lnTo>
                <a:lnTo>
                  <a:pt x="0" y="0"/>
                </a:lnTo>
                <a:close/>
              </a:path>
            </a:pathLst>
          </a:custGeom>
          <a:blipFill>
            <a:blip r:embed="rId5"/>
            <a:stretch>
              <a:fillRect l="0" t="0" r="0" b="0"/>
            </a:stretch>
          </a:blipFill>
        </p:spPr>
      </p:sp>
      <p:sp>
        <p:nvSpPr>
          <p:cNvPr name="Freeform 7" id="7"/>
          <p:cNvSpPr/>
          <p:nvPr/>
        </p:nvSpPr>
        <p:spPr>
          <a:xfrm flipH="false" flipV="false" rot="0">
            <a:off x="11954406" y="-3935909"/>
            <a:ext cx="7315200" cy="7278624"/>
          </a:xfrm>
          <a:custGeom>
            <a:avLst/>
            <a:gdLst/>
            <a:ahLst/>
            <a:cxnLst/>
            <a:rect r="r" b="b" t="t" l="l"/>
            <a:pathLst>
              <a:path h="7278624" w="7315200">
                <a:moveTo>
                  <a:pt x="0" y="0"/>
                </a:moveTo>
                <a:lnTo>
                  <a:pt x="7315200" y="0"/>
                </a:lnTo>
                <a:lnTo>
                  <a:pt x="7315200" y="7278624"/>
                </a:lnTo>
                <a:lnTo>
                  <a:pt x="0" y="7278624"/>
                </a:lnTo>
                <a:lnTo>
                  <a:pt x="0" y="0"/>
                </a:lnTo>
                <a:close/>
              </a:path>
            </a:pathLst>
          </a:custGeom>
          <a:blipFill>
            <a:blip r:embed="rId6"/>
            <a:stretch>
              <a:fillRect l="0" t="0" r="0" b="0"/>
            </a:stretch>
          </a:blipFill>
        </p:spPr>
      </p:sp>
      <p:sp>
        <p:nvSpPr>
          <p:cNvPr name="Freeform 8" id="8"/>
          <p:cNvSpPr/>
          <p:nvPr/>
        </p:nvSpPr>
        <p:spPr>
          <a:xfrm flipH="false" flipV="false" rot="0">
            <a:off x="1857750" y="8765928"/>
            <a:ext cx="5076956" cy="996353"/>
          </a:xfrm>
          <a:custGeom>
            <a:avLst/>
            <a:gdLst/>
            <a:ahLst/>
            <a:cxnLst/>
            <a:rect r="r" b="b" t="t" l="l"/>
            <a:pathLst>
              <a:path h="996353" w="5076956">
                <a:moveTo>
                  <a:pt x="0" y="0"/>
                </a:moveTo>
                <a:lnTo>
                  <a:pt x="5076956" y="0"/>
                </a:lnTo>
                <a:lnTo>
                  <a:pt x="5076956" y="996353"/>
                </a:lnTo>
                <a:lnTo>
                  <a:pt x="0" y="996353"/>
                </a:lnTo>
                <a:lnTo>
                  <a:pt x="0" y="0"/>
                </a:lnTo>
                <a:close/>
              </a:path>
            </a:pathLst>
          </a:custGeom>
          <a:blipFill>
            <a:blip r:embed="rId7"/>
            <a:stretch>
              <a:fillRect l="0" t="0" r="0" b="0"/>
            </a:stretch>
          </a:blipFill>
        </p:spPr>
      </p:sp>
      <p:sp>
        <p:nvSpPr>
          <p:cNvPr name="Freeform 9" id="9"/>
          <p:cNvSpPr/>
          <p:nvPr/>
        </p:nvSpPr>
        <p:spPr>
          <a:xfrm flipH="false" flipV="false" rot="0">
            <a:off x="12158040" y="930222"/>
            <a:ext cx="2874597" cy="894718"/>
          </a:xfrm>
          <a:custGeom>
            <a:avLst/>
            <a:gdLst/>
            <a:ahLst/>
            <a:cxnLst/>
            <a:rect r="r" b="b" t="t" l="l"/>
            <a:pathLst>
              <a:path h="894718" w="2874597">
                <a:moveTo>
                  <a:pt x="0" y="0"/>
                </a:moveTo>
                <a:lnTo>
                  <a:pt x="2874598" y="0"/>
                </a:lnTo>
                <a:lnTo>
                  <a:pt x="2874598" y="894718"/>
                </a:lnTo>
                <a:lnTo>
                  <a:pt x="0" y="894718"/>
                </a:lnTo>
                <a:lnTo>
                  <a:pt x="0" y="0"/>
                </a:lnTo>
                <a:close/>
              </a:path>
            </a:pathLst>
          </a:custGeom>
          <a:blipFill>
            <a:blip r:embed="rId8"/>
            <a:stretch>
              <a:fillRect l="0" t="0" r="0" b="0"/>
            </a:stretch>
          </a:blipFill>
        </p:spPr>
      </p:sp>
      <p:sp>
        <p:nvSpPr>
          <p:cNvPr name="Freeform 10" id="10"/>
          <p:cNvSpPr/>
          <p:nvPr/>
        </p:nvSpPr>
        <p:spPr>
          <a:xfrm flipH="false" flipV="false" rot="0">
            <a:off x="0" y="-28267"/>
            <a:ext cx="1857750" cy="663747"/>
          </a:xfrm>
          <a:custGeom>
            <a:avLst/>
            <a:gdLst/>
            <a:ahLst/>
            <a:cxnLst/>
            <a:rect r="r" b="b" t="t" l="l"/>
            <a:pathLst>
              <a:path h="663747" w="1857750">
                <a:moveTo>
                  <a:pt x="0" y="0"/>
                </a:moveTo>
                <a:lnTo>
                  <a:pt x="1857750" y="0"/>
                </a:lnTo>
                <a:lnTo>
                  <a:pt x="1857750" y="663747"/>
                </a:lnTo>
                <a:lnTo>
                  <a:pt x="0" y="663747"/>
                </a:lnTo>
                <a:lnTo>
                  <a:pt x="0" y="0"/>
                </a:lnTo>
                <a:close/>
              </a:path>
            </a:pathLst>
          </a:custGeom>
          <a:blipFill>
            <a:blip r:embed="rId9"/>
            <a:stretch>
              <a:fillRect l="-3417" t="-13893" r="-7997" b="-16981"/>
            </a:stretch>
          </a:blipFill>
        </p:spPr>
      </p:sp>
      <p:sp>
        <p:nvSpPr>
          <p:cNvPr name="TextBox 11" id="11"/>
          <p:cNvSpPr txBox="true"/>
          <p:nvPr/>
        </p:nvSpPr>
        <p:spPr>
          <a:xfrm rot="0">
            <a:off x="5731148" y="7438397"/>
            <a:ext cx="6825704" cy="950085"/>
          </a:xfrm>
          <a:prstGeom prst="rect">
            <a:avLst/>
          </a:prstGeom>
        </p:spPr>
        <p:txBody>
          <a:bodyPr anchor="t" rtlCol="false" tIns="0" lIns="0" bIns="0" rIns="0">
            <a:spAutoFit/>
          </a:bodyPr>
          <a:lstStyle/>
          <a:p>
            <a:pPr algn="ctr">
              <a:lnSpc>
                <a:spcPts val="7243"/>
              </a:lnSpc>
              <a:spcBef>
                <a:spcPct val="0"/>
              </a:spcBef>
            </a:pPr>
            <a:r>
              <a:rPr lang="en-US" b="true" sz="6645">
                <a:solidFill>
                  <a:srgbClr val="18899D"/>
                </a:solidFill>
                <a:latin typeface="TS Qamus Bold"/>
                <a:ea typeface="TS Qamus Bold"/>
                <a:cs typeface="TS Qamus Bold"/>
                <a:sym typeface="TS Qamus Bold"/>
              </a:rPr>
              <a:t> +1-888-212-0809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2516101" cy="2516101"/>
          </a:xfrm>
          <a:custGeom>
            <a:avLst/>
            <a:gdLst/>
            <a:ahLst/>
            <a:cxnLst/>
            <a:rect r="r" b="b" t="t" l="l"/>
            <a:pathLst>
              <a:path h="2516101" w="2516101">
                <a:moveTo>
                  <a:pt x="0" y="0"/>
                </a:moveTo>
                <a:lnTo>
                  <a:pt x="2516101" y="0"/>
                </a:lnTo>
                <a:lnTo>
                  <a:pt x="2516101" y="2516101"/>
                </a:lnTo>
                <a:lnTo>
                  <a:pt x="0" y="25161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743199" y="6742199"/>
            <a:ext cx="2516101" cy="2516101"/>
          </a:xfrm>
          <a:custGeom>
            <a:avLst/>
            <a:gdLst/>
            <a:ahLst/>
            <a:cxnLst/>
            <a:rect r="r" b="b" t="t" l="l"/>
            <a:pathLst>
              <a:path h="2516101" w="2516101">
                <a:moveTo>
                  <a:pt x="2516101" y="2516101"/>
                </a:moveTo>
                <a:lnTo>
                  <a:pt x="0" y="2516101"/>
                </a:lnTo>
                <a:lnTo>
                  <a:pt x="0" y="0"/>
                </a:lnTo>
                <a:lnTo>
                  <a:pt x="2516101" y="0"/>
                </a:lnTo>
                <a:lnTo>
                  <a:pt x="2516101" y="251610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269682" y="7022192"/>
            <a:ext cx="2371932" cy="853895"/>
          </a:xfrm>
          <a:custGeom>
            <a:avLst/>
            <a:gdLst/>
            <a:ahLst/>
            <a:cxnLst/>
            <a:rect r="r" b="b" t="t" l="l"/>
            <a:pathLst>
              <a:path h="853895" w="2371932">
                <a:moveTo>
                  <a:pt x="0" y="0"/>
                </a:moveTo>
                <a:lnTo>
                  <a:pt x="2371931" y="0"/>
                </a:lnTo>
                <a:lnTo>
                  <a:pt x="2371931" y="853895"/>
                </a:lnTo>
                <a:lnTo>
                  <a:pt x="0" y="8538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5400000">
            <a:off x="15646387" y="1787718"/>
            <a:ext cx="2371932" cy="853895"/>
          </a:xfrm>
          <a:custGeom>
            <a:avLst/>
            <a:gdLst/>
            <a:ahLst/>
            <a:cxnLst/>
            <a:rect r="r" b="b" t="t" l="l"/>
            <a:pathLst>
              <a:path h="853895" w="2371932">
                <a:moveTo>
                  <a:pt x="2371931" y="0"/>
                </a:moveTo>
                <a:lnTo>
                  <a:pt x="0" y="0"/>
                </a:lnTo>
                <a:lnTo>
                  <a:pt x="0" y="853895"/>
                </a:lnTo>
                <a:lnTo>
                  <a:pt x="2371931" y="853895"/>
                </a:lnTo>
                <a:lnTo>
                  <a:pt x="237193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286750" y="4102689"/>
            <a:ext cx="1281420" cy="1188226"/>
          </a:xfrm>
          <a:custGeom>
            <a:avLst/>
            <a:gdLst/>
            <a:ahLst/>
            <a:cxnLst/>
            <a:rect r="r" b="b" t="t" l="l"/>
            <a:pathLst>
              <a:path h="1188226" w="1281420">
                <a:moveTo>
                  <a:pt x="0" y="0"/>
                </a:moveTo>
                <a:lnTo>
                  <a:pt x="1281420" y="0"/>
                </a:lnTo>
                <a:lnTo>
                  <a:pt x="1281420" y="1188225"/>
                </a:lnTo>
                <a:lnTo>
                  <a:pt x="0" y="11882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3955689" y="3831614"/>
            <a:ext cx="12296495" cy="1739875"/>
          </a:xfrm>
          <a:prstGeom prst="rect">
            <a:avLst/>
          </a:prstGeom>
        </p:spPr>
        <p:txBody>
          <a:bodyPr anchor="t" rtlCol="false" tIns="0" lIns="0" bIns="0" rIns="0">
            <a:spAutoFit/>
          </a:bodyPr>
          <a:lstStyle/>
          <a:p>
            <a:pPr algn="just" marL="0" indent="0" lvl="0">
              <a:lnSpc>
                <a:spcPts val="2723"/>
              </a:lnSpc>
            </a:pPr>
            <a:r>
              <a:rPr lang="en-US" sz="2498">
                <a:solidFill>
                  <a:srgbClr val="18899D"/>
                </a:solidFill>
                <a:latin typeface="TS Qamus"/>
                <a:ea typeface="TS Qamus"/>
                <a:cs typeface="TS Qamus"/>
                <a:sym typeface="TS Qamus"/>
              </a:rPr>
              <a:t>Allegiant Air maintains specific carry-on and checked baggage policies that every traveler should review before booking. Understanding the allegiant carry on size requirements and </a:t>
            </a:r>
            <a:r>
              <a:rPr lang="en-US" sz="2498" u="sng">
                <a:solidFill>
                  <a:srgbClr val="18899D"/>
                </a:solidFill>
                <a:latin typeface="TS Qamus"/>
                <a:ea typeface="TS Qamus"/>
                <a:cs typeface="TS Qamus"/>
                <a:sym typeface="TS Qamus"/>
                <a:hlinkClick r:id="rId8" tooltip="https://daisyparker845.wixsite.com/airflypolicy/post/allegiant-carry-on-size"/>
              </a:rPr>
              <a:t>allegiant airlines baggage weight limits </a:t>
            </a:r>
            <a:r>
              <a:rPr lang="en-US" sz="2498">
                <a:solidFill>
                  <a:srgbClr val="18899D"/>
                </a:solidFill>
                <a:latin typeface="TS Qamus"/>
                <a:ea typeface="TS Qamus"/>
                <a:cs typeface="TS Qamus"/>
                <a:sym typeface="TS Qamus"/>
              </a:rPr>
              <a:t>is essential to avoid unexpected fees or boarding complications at the gate.</a:t>
            </a:r>
          </a:p>
        </p:txBody>
      </p:sp>
      <p:sp>
        <p:nvSpPr>
          <p:cNvPr name="TextBox 8" id="8"/>
          <p:cNvSpPr txBox="true"/>
          <p:nvPr/>
        </p:nvSpPr>
        <p:spPr>
          <a:xfrm rot="0">
            <a:off x="3955689" y="1076325"/>
            <a:ext cx="10376622" cy="1538998"/>
          </a:xfrm>
          <a:prstGeom prst="rect">
            <a:avLst/>
          </a:prstGeom>
        </p:spPr>
        <p:txBody>
          <a:bodyPr anchor="t" rtlCol="false" tIns="0" lIns="0" bIns="0" rIns="0">
            <a:spAutoFit/>
          </a:bodyPr>
          <a:lstStyle/>
          <a:p>
            <a:pPr algn="ctr" marL="0" indent="0" lvl="0">
              <a:lnSpc>
                <a:spcPts val="5961"/>
              </a:lnSpc>
            </a:pPr>
            <a:r>
              <a:rPr lang="en-US" b="true" sz="5469">
                <a:solidFill>
                  <a:srgbClr val="18899D"/>
                </a:solidFill>
                <a:latin typeface="TS Qamus Bold"/>
                <a:ea typeface="TS Qamus Bold"/>
                <a:cs typeface="TS Qamus Bold"/>
                <a:sym typeface="TS Qamus Bold"/>
              </a:rPr>
              <a:t>OVERVIEW OF ALLEGIANT AIRLINES BAGGAGE POLICY</a:t>
            </a:r>
          </a:p>
        </p:txBody>
      </p:sp>
      <p:sp>
        <p:nvSpPr>
          <p:cNvPr name="TextBox 9" id="9"/>
          <p:cNvSpPr txBox="true"/>
          <p:nvPr/>
        </p:nvSpPr>
        <p:spPr>
          <a:xfrm rot="0">
            <a:off x="3968220" y="6272698"/>
            <a:ext cx="12296495" cy="1396975"/>
          </a:xfrm>
          <a:prstGeom prst="rect">
            <a:avLst/>
          </a:prstGeom>
        </p:spPr>
        <p:txBody>
          <a:bodyPr anchor="t" rtlCol="false" tIns="0" lIns="0" bIns="0" rIns="0">
            <a:spAutoFit/>
          </a:bodyPr>
          <a:lstStyle/>
          <a:p>
            <a:pPr algn="just" marL="0" indent="0" lvl="0">
              <a:lnSpc>
                <a:spcPts val="2723"/>
              </a:lnSpc>
            </a:pPr>
            <a:r>
              <a:rPr lang="en-US" sz="2498">
                <a:solidFill>
                  <a:srgbClr val="18899D"/>
                </a:solidFill>
                <a:latin typeface="TS Qamus"/>
                <a:ea typeface="TS Qamus"/>
                <a:cs typeface="TS Qamus"/>
                <a:sym typeface="TS Qamus"/>
              </a:rPr>
              <a:t>Baggage policies can vary by route, fare type, and booking date, making it crucial to verify the latest rules before you fly. Checking Allegiant's official guidelines in advance ensures a smooth travel experience and helps you pack with confidence — avoiding costly surprises at the airport.</a:t>
            </a:r>
          </a:p>
        </p:txBody>
      </p:sp>
      <p:sp>
        <p:nvSpPr>
          <p:cNvPr name="Freeform 10" id="10"/>
          <p:cNvSpPr/>
          <p:nvPr/>
        </p:nvSpPr>
        <p:spPr>
          <a:xfrm flipH="false" flipV="false" rot="0">
            <a:off x="2286750" y="6531424"/>
            <a:ext cx="1281420" cy="1188226"/>
          </a:xfrm>
          <a:custGeom>
            <a:avLst/>
            <a:gdLst/>
            <a:ahLst/>
            <a:cxnLst/>
            <a:rect r="r" b="b" t="t" l="l"/>
            <a:pathLst>
              <a:path h="1188226" w="1281420">
                <a:moveTo>
                  <a:pt x="0" y="0"/>
                </a:moveTo>
                <a:lnTo>
                  <a:pt x="1281420" y="0"/>
                </a:lnTo>
                <a:lnTo>
                  <a:pt x="1281420" y="1188226"/>
                </a:lnTo>
                <a:lnTo>
                  <a:pt x="0" y="11882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0" y="-28267"/>
            <a:ext cx="1857750" cy="663747"/>
          </a:xfrm>
          <a:custGeom>
            <a:avLst/>
            <a:gdLst/>
            <a:ahLst/>
            <a:cxnLst/>
            <a:rect r="r" b="b" t="t" l="l"/>
            <a:pathLst>
              <a:path h="663747" w="1857750">
                <a:moveTo>
                  <a:pt x="0" y="0"/>
                </a:moveTo>
                <a:lnTo>
                  <a:pt x="1857750" y="0"/>
                </a:lnTo>
                <a:lnTo>
                  <a:pt x="1857750" y="663747"/>
                </a:lnTo>
                <a:lnTo>
                  <a:pt x="0" y="663747"/>
                </a:lnTo>
                <a:lnTo>
                  <a:pt x="0" y="0"/>
                </a:lnTo>
                <a:close/>
              </a:path>
            </a:pathLst>
          </a:custGeom>
          <a:blipFill>
            <a:blip r:embed="rId9"/>
            <a:stretch>
              <a:fillRect l="-3417" t="-13893" r="-7997" b="-16981"/>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2516101" cy="2516101"/>
          </a:xfrm>
          <a:custGeom>
            <a:avLst/>
            <a:gdLst/>
            <a:ahLst/>
            <a:cxnLst/>
            <a:rect r="r" b="b" t="t" l="l"/>
            <a:pathLst>
              <a:path h="2516101" w="2516101">
                <a:moveTo>
                  <a:pt x="0" y="0"/>
                </a:moveTo>
                <a:lnTo>
                  <a:pt x="2516101" y="0"/>
                </a:lnTo>
                <a:lnTo>
                  <a:pt x="2516101" y="2516101"/>
                </a:lnTo>
                <a:lnTo>
                  <a:pt x="0" y="25161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743199" y="6742199"/>
            <a:ext cx="2516101" cy="2516101"/>
          </a:xfrm>
          <a:custGeom>
            <a:avLst/>
            <a:gdLst/>
            <a:ahLst/>
            <a:cxnLst/>
            <a:rect r="r" b="b" t="t" l="l"/>
            <a:pathLst>
              <a:path h="2516101" w="2516101">
                <a:moveTo>
                  <a:pt x="2516101" y="2516101"/>
                </a:moveTo>
                <a:lnTo>
                  <a:pt x="0" y="2516101"/>
                </a:lnTo>
                <a:lnTo>
                  <a:pt x="0" y="0"/>
                </a:lnTo>
                <a:lnTo>
                  <a:pt x="2516101" y="0"/>
                </a:lnTo>
                <a:lnTo>
                  <a:pt x="2516101" y="251610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28700" y="5376442"/>
            <a:ext cx="729439" cy="2731515"/>
          </a:xfrm>
          <a:custGeom>
            <a:avLst/>
            <a:gdLst/>
            <a:ahLst/>
            <a:cxnLst/>
            <a:rect r="r" b="b" t="t" l="l"/>
            <a:pathLst>
              <a:path h="2731515" w="729439">
                <a:moveTo>
                  <a:pt x="0" y="0"/>
                </a:moveTo>
                <a:lnTo>
                  <a:pt x="729439" y="0"/>
                </a:lnTo>
                <a:lnTo>
                  <a:pt x="729439" y="2731515"/>
                </a:lnTo>
                <a:lnTo>
                  <a:pt x="0" y="27315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16529861" y="1773937"/>
            <a:ext cx="729439" cy="2731515"/>
          </a:xfrm>
          <a:custGeom>
            <a:avLst/>
            <a:gdLst/>
            <a:ahLst/>
            <a:cxnLst/>
            <a:rect r="r" b="b" t="t" l="l"/>
            <a:pathLst>
              <a:path h="2731515" w="729439">
                <a:moveTo>
                  <a:pt x="0" y="2731515"/>
                </a:moveTo>
                <a:lnTo>
                  <a:pt x="729439" y="2731515"/>
                </a:lnTo>
                <a:lnTo>
                  <a:pt x="729439" y="0"/>
                </a:lnTo>
                <a:lnTo>
                  <a:pt x="0" y="0"/>
                </a:lnTo>
                <a:lnTo>
                  <a:pt x="0" y="2731515"/>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12825802" y="3544801"/>
            <a:ext cx="2398049" cy="239804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0" r="0" b="0"/>
              </a:stretch>
            </a:blipFill>
          </p:spPr>
        </p:sp>
      </p:grpSp>
      <p:grpSp>
        <p:nvGrpSpPr>
          <p:cNvPr name="Group 8" id="8"/>
          <p:cNvGrpSpPr/>
          <p:nvPr/>
        </p:nvGrpSpPr>
        <p:grpSpPr>
          <a:xfrm rot="0">
            <a:off x="12825802" y="6094788"/>
            <a:ext cx="2398049" cy="239804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0" t="0" r="0" b="0"/>
              </a:stretch>
            </a:blipFill>
          </p:spPr>
        </p:sp>
      </p:grpSp>
      <p:sp>
        <p:nvSpPr>
          <p:cNvPr name="TextBox 10" id="10"/>
          <p:cNvSpPr txBox="true"/>
          <p:nvPr/>
        </p:nvSpPr>
        <p:spPr>
          <a:xfrm rot="0">
            <a:off x="3064150" y="3860050"/>
            <a:ext cx="9075852" cy="1739875"/>
          </a:xfrm>
          <a:prstGeom prst="rect">
            <a:avLst/>
          </a:prstGeom>
        </p:spPr>
        <p:txBody>
          <a:bodyPr anchor="t" rtlCol="false" tIns="0" lIns="0" bIns="0" rIns="0">
            <a:spAutoFit/>
          </a:bodyPr>
          <a:lstStyle/>
          <a:p>
            <a:pPr algn="just" marL="0" indent="0" lvl="0">
              <a:lnSpc>
                <a:spcPts val="2723"/>
              </a:lnSpc>
            </a:pPr>
            <a:r>
              <a:rPr lang="en-US" sz="2498">
                <a:solidFill>
                  <a:srgbClr val="18899D"/>
                </a:solidFill>
                <a:latin typeface="TS Qamus"/>
                <a:ea typeface="TS Qamus"/>
                <a:cs typeface="TS Qamus"/>
                <a:sym typeface="TS Qamus"/>
              </a:rPr>
              <a:t>Allegiant Air carry-on bag size must not exceed 22 x 14 x 9 inches, including handles and wheels. This applies to bags placed in the overhead bin. Any item exceeding these dimensions may be required to be checked at the gate, incurring additional fees.</a:t>
            </a:r>
          </a:p>
        </p:txBody>
      </p:sp>
      <p:sp>
        <p:nvSpPr>
          <p:cNvPr name="TextBox 11" id="11"/>
          <p:cNvSpPr txBox="true"/>
          <p:nvPr/>
        </p:nvSpPr>
        <p:spPr>
          <a:xfrm rot="0">
            <a:off x="3955689" y="1085850"/>
            <a:ext cx="10376622" cy="1926141"/>
          </a:xfrm>
          <a:prstGeom prst="rect">
            <a:avLst/>
          </a:prstGeom>
        </p:spPr>
        <p:txBody>
          <a:bodyPr anchor="t" rtlCol="false" tIns="0" lIns="0" bIns="0" rIns="0">
            <a:spAutoFit/>
          </a:bodyPr>
          <a:lstStyle/>
          <a:p>
            <a:pPr algn="ctr" marL="0" indent="0" lvl="0">
              <a:lnSpc>
                <a:spcPts val="7453"/>
              </a:lnSpc>
            </a:pPr>
            <a:r>
              <a:rPr lang="en-US" b="true" sz="6837">
                <a:solidFill>
                  <a:srgbClr val="18899D"/>
                </a:solidFill>
                <a:latin typeface="TS Qamus Bold"/>
                <a:ea typeface="TS Qamus Bold"/>
                <a:cs typeface="TS Qamus Bold"/>
                <a:sym typeface="TS Qamus Bold"/>
              </a:rPr>
              <a:t>ALLEGIANT CARRY-ON SIZE RESTRICTIONS</a:t>
            </a:r>
          </a:p>
        </p:txBody>
      </p:sp>
      <p:sp>
        <p:nvSpPr>
          <p:cNvPr name="TextBox 12" id="12"/>
          <p:cNvSpPr txBox="true"/>
          <p:nvPr/>
        </p:nvSpPr>
        <p:spPr>
          <a:xfrm rot="0">
            <a:off x="3064150" y="6257175"/>
            <a:ext cx="9075852" cy="2082775"/>
          </a:xfrm>
          <a:prstGeom prst="rect">
            <a:avLst/>
          </a:prstGeom>
        </p:spPr>
        <p:txBody>
          <a:bodyPr anchor="t" rtlCol="false" tIns="0" lIns="0" bIns="0" rIns="0">
            <a:spAutoFit/>
          </a:bodyPr>
          <a:lstStyle/>
          <a:p>
            <a:pPr algn="just" marL="0" indent="0" lvl="0">
              <a:lnSpc>
                <a:spcPts val="2723"/>
              </a:lnSpc>
            </a:pPr>
            <a:r>
              <a:rPr lang="en-US" sz="2498">
                <a:solidFill>
                  <a:srgbClr val="18899D"/>
                </a:solidFill>
                <a:latin typeface="TS Qamus"/>
                <a:ea typeface="TS Qamus"/>
                <a:cs typeface="TS Qamus"/>
                <a:sym typeface="TS Qamus"/>
              </a:rPr>
              <a:t>What counts toward carry-on dimensions: the total exterior measurement including all pockets, handles, and wheels. Personal items such as purses or laptop bags must fit under the seat. Always measure your bag before arriving at the airport to ensure full compliance with Allegiant carry-on size rules.</a:t>
            </a:r>
          </a:p>
        </p:txBody>
      </p:sp>
      <p:sp>
        <p:nvSpPr>
          <p:cNvPr name="Freeform 13" id="13"/>
          <p:cNvSpPr/>
          <p:nvPr/>
        </p:nvSpPr>
        <p:spPr>
          <a:xfrm flipH="false" flipV="false" rot="0">
            <a:off x="0" y="-28267"/>
            <a:ext cx="1857750" cy="663747"/>
          </a:xfrm>
          <a:custGeom>
            <a:avLst/>
            <a:gdLst/>
            <a:ahLst/>
            <a:cxnLst/>
            <a:rect r="r" b="b" t="t" l="l"/>
            <a:pathLst>
              <a:path h="663747" w="1857750">
                <a:moveTo>
                  <a:pt x="0" y="0"/>
                </a:moveTo>
                <a:lnTo>
                  <a:pt x="1857750" y="0"/>
                </a:lnTo>
                <a:lnTo>
                  <a:pt x="1857750" y="663747"/>
                </a:lnTo>
                <a:lnTo>
                  <a:pt x="0" y="663747"/>
                </a:lnTo>
                <a:lnTo>
                  <a:pt x="0" y="0"/>
                </a:lnTo>
                <a:close/>
              </a:path>
            </a:pathLst>
          </a:custGeom>
          <a:blipFill>
            <a:blip r:embed="rId8"/>
            <a:stretch>
              <a:fillRect l="-3417" t="-13893" r="-7997" b="-16981"/>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47595" y="3544801"/>
            <a:ext cx="13753654" cy="1452028"/>
            <a:chOff x="0" y="0"/>
            <a:chExt cx="1222804" cy="129096"/>
          </a:xfrm>
        </p:grpSpPr>
        <p:sp>
          <p:nvSpPr>
            <p:cNvPr name="Freeform 3" id="3"/>
            <p:cNvSpPr/>
            <p:nvPr/>
          </p:nvSpPr>
          <p:spPr>
            <a:xfrm flipH="false" flipV="false" rot="0">
              <a:off x="0" y="0"/>
              <a:ext cx="1222804" cy="129096"/>
            </a:xfrm>
            <a:custGeom>
              <a:avLst/>
              <a:gdLst/>
              <a:ahLst/>
              <a:cxnLst/>
              <a:rect r="r" b="b" t="t" l="l"/>
              <a:pathLst>
                <a:path h="129096" w="1222804">
                  <a:moveTo>
                    <a:pt x="10994" y="0"/>
                  </a:moveTo>
                  <a:lnTo>
                    <a:pt x="1211810" y="0"/>
                  </a:lnTo>
                  <a:cubicBezTo>
                    <a:pt x="1214726" y="0"/>
                    <a:pt x="1217522" y="1158"/>
                    <a:pt x="1219584" y="3220"/>
                  </a:cubicBezTo>
                  <a:cubicBezTo>
                    <a:pt x="1221646" y="5282"/>
                    <a:pt x="1222804" y="8078"/>
                    <a:pt x="1222804" y="10994"/>
                  </a:cubicBezTo>
                  <a:lnTo>
                    <a:pt x="1222804" y="118102"/>
                  </a:lnTo>
                  <a:cubicBezTo>
                    <a:pt x="1222804" y="124174"/>
                    <a:pt x="1217882" y="129096"/>
                    <a:pt x="1211810" y="129096"/>
                  </a:cubicBezTo>
                  <a:lnTo>
                    <a:pt x="10994" y="129096"/>
                  </a:lnTo>
                  <a:cubicBezTo>
                    <a:pt x="8078" y="129096"/>
                    <a:pt x="5282" y="127938"/>
                    <a:pt x="3220" y="125876"/>
                  </a:cubicBezTo>
                  <a:cubicBezTo>
                    <a:pt x="1158" y="123814"/>
                    <a:pt x="0" y="121018"/>
                    <a:pt x="0" y="118102"/>
                  </a:cubicBezTo>
                  <a:lnTo>
                    <a:pt x="0" y="10994"/>
                  </a:lnTo>
                  <a:cubicBezTo>
                    <a:pt x="0" y="8078"/>
                    <a:pt x="1158" y="5282"/>
                    <a:pt x="3220" y="3220"/>
                  </a:cubicBezTo>
                  <a:cubicBezTo>
                    <a:pt x="5282" y="1158"/>
                    <a:pt x="8078" y="0"/>
                    <a:pt x="10994" y="0"/>
                  </a:cubicBezTo>
                  <a:close/>
                </a:path>
              </a:pathLst>
            </a:custGeom>
            <a:solidFill>
              <a:srgbClr val="18899D"/>
            </a:solidFill>
          </p:spPr>
        </p:sp>
        <p:sp>
          <p:nvSpPr>
            <p:cNvPr name="TextBox 4" id="4"/>
            <p:cNvSpPr txBox="true"/>
            <p:nvPr/>
          </p:nvSpPr>
          <p:spPr>
            <a:xfrm>
              <a:off x="0" y="-38100"/>
              <a:ext cx="1222804" cy="16719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5" id="5"/>
          <p:cNvSpPr/>
          <p:nvPr/>
        </p:nvSpPr>
        <p:spPr>
          <a:xfrm flipH="false" flipV="false" rot="0">
            <a:off x="1028700" y="1028700"/>
            <a:ext cx="2516101" cy="2516101"/>
          </a:xfrm>
          <a:custGeom>
            <a:avLst/>
            <a:gdLst/>
            <a:ahLst/>
            <a:cxnLst/>
            <a:rect r="r" b="b" t="t" l="l"/>
            <a:pathLst>
              <a:path h="2516101" w="2516101">
                <a:moveTo>
                  <a:pt x="0" y="0"/>
                </a:moveTo>
                <a:lnTo>
                  <a:pt x="2516101" y="0"/>
                </a:lnTo>
                <a:lnTo>
                  <a:pt x="2516101" y="2516101"/>
                </a:lnTo>
                <a:lnTo>
                  <a:pt x="0" y="25161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0">
            <a:off x="14743199" y="6742199"/>
            <a:ext cx="2516101" cy="2516101"/>
          </a:xfrm>
          <a:custGeom>
            <a:avLst/>
            <a:gdLst/>
            <a:ahLst/>
            <a:cxnLst/>
            <a:rect r="r" b="b" t="t" l="l"/>
            <a:pathLst>
              <a:path h="2516101" w="2516101">
                <a:moveTo>
                  <a:pt x="2516101" y="2516101"/>
                </a:moveTo>
                <a:lnTo>
                  <a:pt x="0" y="2516101"/>
                </a:lnTo>
                <a:lnTo>
                  <a:pt x="0" y="0"/>
                </a:lnTo>
                <a:lnTo>
                  <a:pt x="2516101" y="0"/>
                </a:lnTo>
                <a:lnTo>
                  <a:pt x="2516101" y="251610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0">
            <a:off x="14743199" y="1028700"/>
            <a:ext cx="2516101" cy="2516101"/>
          </a:xfrm>
          <a:custGeom>
            <a:avLst/>
            <a:gdLst/>
            <a:ahLst/>
            <a:cxnLst/>
            <a:rect r="r" b="b" t="t" l="l"/>
            <a:pathLst>
              <a:path h="2516101" w="2516101">
                <a:moveTo>
                  <a:pt x="2516101" y="0"/>
                </a:moveTo>
                <a:lnTo>
                  <a:pt x="0" y="0"/>
                </a:lnTo>
                <a:lnTo>
                  <a:pt x="0" y="2516101"/>
                </a:lnTo>
                <a:lnTo>
                  <a:pt x="2516101" y="2516101"/>
                </a:lnTo>
                <a:lnTo>
                  <a:pt x="251610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true" rot="0">
            <a:off x="1028700" y="6678599"/>
            <a:ext cx="2516101" cy="2516101"/>
          </a:xfrm>
          <a:custGeom>
            <a:avLst/>
            <a:gdLst/>
            <a:ahLst/>
            <a:cxnLst/>
            <a:rect r="r" b="b" t="t" l="l"/>
            <a:pathLst>
              <a:path h="2516101" w="2516101">
                <a:moveTo>
                  <a:pt x="0" y="2516101"/>
                </a:moveTo>
                <a:lnTo>
                  <a:pt x="2516101" y="2516101"/>
                </a:lnTo>
                <a:lnTo>
                  <a:pt x="2516101" y="0"/>
                </a:lnTo>
                <a:lnTo>
                  <a:pt x="0" y="0"/>
                </a:lnTo>
                <a:lnTo>
                  <a:pt x="0" y="251610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2976175" y="3758052"/>
            <a:ext cx="12296495" cy="986121"/>
          </a:xfrm>
          <a:prstGeom prst="rect">
            <a:avLst/>
          </a:prstGeom>
        </p:spPr>
        <p:txBody>
          <a:bodyPr anchor="t" rtlCol="false" tIns="0" lIns="0" bIns="0" rIns="0">
            <a:spAutoFit/>
          </a:bodyPr>
          <a:lstStyle/>
          <a:p>
            <a:pPr algn="just" marL="0" indent="0" lvl="0">
              <a:lnSpc>
                <a:spcPts val="2623"/>
              </a:lnSpc>
            </a:pPr>
            <a:r>
              <a:rPr lang="en-US" sz="2406">
                <a:solidFill>
                  <a:srgbClr val="FFFFFF"/>
                </a:solidFill>
                <a:latin typeface="TS Qamus"/>
                <a:ea typeface="TS Qamus"/>
                <a:cs typeface="TS Qamus"/>
                <a:sym typeface="TS Qamus"/>
              </a:rPr>
              <a:t>✈ Carry-On Weight: No explicit weight limit is enforced for carry-on bags. However, your bag must be manageable enough to lift and stow in the overhead bin or fit under the seat in front of you without assistance.</a:t>
            </a:r>
          </a:p>
        </p:txBody>
      </p:sp>
      <p:sp>
        <p:nvSpPr>
          <p:cNvPr name="TextBox 10" id="10"/>
          <p:cNvSpPr txBox="true"/>
          <p:nvPr/>
        </p:nvSpPr>
        <p:spPr>
          <a:xfrm rot="0">
            <a:off x="3955689" y="1085850"/>
            <a:ext cx="10376622" cy="2041594"/>
          </a:xfrm>
          <a:prstGeom prst="rect">
            <a:avLst/>
          </a:prstGeom>
        </p:spPr>
        <p:txBody>
          <a:bodyPr anchor="t" rtlCol="false" tIns="0" lIns="0" bIns="0" rIns="0">
            <a:spAutoFit/>
          </a:bodyPr>
          <a:lstStyle/>
          <a:p>
            <a:pPr algn="ctr" marL="0" indent="0" lvl="0">
              <a:lnSpc>
                <a:spcPts val="7909"/>
              </a:lnSpc>
            </a:pPr>
            <a:r>
              <a:rPr lang="en-US" b="true" sz="7255">
                <a:solidFill>
                  <a:srgbClr val="18899D"/>
                </a:solidFill>
                <a:latin typeface="TS Qamus Bold"/>
                <a:ea typeface="TS Qamus Bold"/>
                <a:cs typeface="TS Qamus Bold"/>
                <a:sym typeface="TS Qamus Bold"/>
              </a:rPr>
              <a:t>WEIGHT LIMITS &amp; BAGGAGE FEES</a:t>
            </a:r>
          </a:p>
        </p:txBody>
      </p:sp>
      <p:grpSp>
        <p:nvGrpSpPr>
          <p:cNvPr name="Group 11" id="11"/>
          <p:cNvGrpSpPr/>
          <p:nvPr/>
        </p:nvGrpSpPr>
        <p:grpSpPr>
          <a:xfrm rot="0">
            <a:off x="2247595" y="5143500"/>
            <a:ext cx="13753654" cy="1452028"/>
            <a:chOff x="0" y="0"/>
            <a:chExt cx="1222804" cy="129096"/>
          </a:xfrm>
        </p:grpSpPr>
        <p:sp>
          <p:nvSpPr>
            <p:cNvPr name="Freeform 12" id="12"/>
            <p:cNvSpPr/>
            <p:nvPr/>
          </p:nvSpPr>
          <p:spPr>
            <a:xfrm flipH="false" flipV="false" rot="0">
              <a:off x="0" y="0"/>
              <a:ext cx="1222804" cy="129096"/>
            </a:xfrm>
            <a:custGeom>
              <a:avLst/>
              <a:gdLst/>
              <a:ahLst/>
              <a:cxnLst/>
              <a:rect r="r" b="b" t="t" l="l"/>
              <a:pathLst>
                <a:path h="129096" w="1222804">
                  <a:moveTo>
                    <a:pt x="10994" y="0"/>
                  </a:moveTo>
                  <a:lnTo>
                    <a:pt x="1211810" y="0"/>
                  </a:lnTo>
                  <a:cubicBezTo>
                    <a:pt x="1214726" y="0"/>
                    <a:pt x="1217522" y="1158"/>
                    <a:pt x="1219584" y="3220"/>
                  </a:cubicBezTo>
                  <a:cubicBezTo>
                    <a:pt x="1221646" y="5282"/>
                    <a:pt x="1222804" y="8078"/>
                    <a:pt x="1222804" y="10994"/>
                  </a:cubicBezTo>
                  <a:lnTo>
                    <a:pt x="1222804" y="118102"/>
                  </a:lnTo>
                  <a:cubicBezTo>
                    <a:pt x="1222804" y="124174"/>
                    <a:pt x="1217882" y="129096"/>
                    <a:pt x="1211810" y="129096"/>
                  </a:cubicBezTo>
                  <a:lnTo>
                    <a:pt x="10994" y="129096"/>
                  </a:lnTo>
                  <a:cubicBezTo>
                    <a:pt x="8078" y="129096"/>
                    <a:pt x="5282" y="127938"/>
                    <a:pt x="3220" y="125876"/>
                  </a:cubicBezTo>
                  <a:cubicBezTo>
                    <a:pt x="1158" y="123814"/>
                    <a:pt x="0" y="121018"/>
                    <a:pt x="0" y="118102"/>
                  </a:cubicBezTo>
                  <a:lnTo>
                    <a:pt x="0" y="10994"/>
                  </a:lnTo>
                  <a:cubicBezTo>
                    <a:pt x="0" y="8078"/>
                    <a:pt x="1158" y="5282"/>
                    <a:pt x="3220" y="3220"/>
                  </a:cubicBezTo>
                  <a:cubicBezTo>
                    <a:pt x="5282" y="1158"/>
                    <a:pt x="8078" y="0"/>
                    <a:pt x="10994" y="0"/>
                  </a:cubicBezTo>
                  <a:close/>
                </a:path>
              </a:pathLst>
            </a:custGeom>
            <a:solidFill>
              <a:srgbClr val="18899D"/>
            </a:solidFill>
          </p:spPr>
        </p:sp>
        <p:sp>
          <p:nvSpPr>
            <p:cNvPr name="TextBox 13" id="13"/>
            <p:cNvSpPr txBox="true"/>
            <p:nvPr/>
          </p:nvSpPr>
          <p:spPr>
            <a:xfrm>
              <a:off x="0" y="-38100"/>
              <a:ext cx="1222804" cy="16719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4" id="14"/>
          <p:cNvSpPr txBox="true"/>
          <p:nvPr/>
        </p:nvSpPr>
        <p:spPr>
          <a:xfrm rot="0">
            <a:off x="2976175" y="5356752"/>
            <a:ext cx="12296495" cy="986121"/>
          </a:xfrm>
          <a:prstGeom prst="rect">
            <a:avLst/>
          </a:prstGeom>
        </p:spPr>
        <p:txBody>
          <a:bodyPr anchor="t" rtlCol="false" tIns="0" lIns="0" bIns="0" rIns="0">
            <a:spAutoFit/>
          </a:bodyPr>
          <a:lstStyle/>
          <a:p>
            <a:pPr algn="just" marL="0" indent="0" lvl="0">
              <a:lnSpc>
                <a:spcPts val="2623"/>
              </a:lnSpc>
            </a:pPr>
            <a:r>
              <a:rPr lang="en-US" sz="2406">
                <a:solidFill>
                  <a:srgbClr val="FFFFFF"/>
                </a:solidFill>
                <a:latin typeface="TS Qamus"/>
                <a:ea typeface="TS Qamus"/>
                <a:cs typeface="TS Qamus"/>
                <a:sym typeface="TS Qamus"/>
              </a:rPr>
              <a:t>⚖ Checked Baggage Max Weight: 40 lbs (18 kg) per bag. Allegiant Airlines enforces a strict 40-pound limit on all checked luggage. Bags exceeding this limit will be subject to overweight baggage fees at the airport.</a:t>
            </a:r>
          </a:p>
        </p:txBody>
      </p:sp>
      <p:grpSp>
        <p:nvGrpSpPr>
          <p:cNvPr name="Group 15" id="15"/>
          <p:cNvGrpSpPr/>
          <p:nvPr/>
        </p:nvGrpSpPr>
        <p:grpSpPr>
          <a:xfrm rot="0">
            <a:off x="2247595" y="6742199"/>
            <a:ext cx="13753654" cy="1452028"/>
            <a:chOff x="0" y="0"/>
            <a:chExt cx="1222804" cy="129096"/>
          </a:xfrm>
        </p:grpSpPr>
        <p:sp>
          <p:nvSpPr>
            <p:cNvPr name="Freeform 16" id="16"/>
            <p:cNvSpPr/>
            <p:nvPr/>
          </p:nvSpPr>
          <p:spPr>
            <a:xfrm flipH="false" flipV="false" rot="0">
              <a:off x="0" y="0"/>
              <a:ext cx="1222804" cy="129096"/>
            </a:xfrm>
            <a:custGeom>
              <a:avLst/>
              <a:gdLst/>
              <a:ahLst/>
              <a:cxnLst/>
              <a:rect r="r" b="b" t="t" l="l"/>
              <a:pathLst>
                <a:path h="129096" w="1222804">
                  <a:moveTo>
                    <a:pt x="10994" y="0"/>
                  </a:moveTo>
                  <a:lnTo>
                    <a:pt x="1211810" y="0"/>
                  </a:lnTo>
                  <a:cubicBezTo>
                    <a:pt x="1214726" y="0"/>
                    <a:pt x="1217522" y="1158"/>
                    <a:pt x="1219584" y="3220"/>
                  </a:cubicBezTo>
                  <a:cubicBezTo>
                    <a:pt x="1221646" y="5282"/>
                    <a:pt x="1222804" y="8078"/>
                    <a:pt x="1222804" y="10994"/>
                  </a:cubicBezTo>
                  <a:lnTo>
                    <a:pt x="1222804" y="118102"/>
                  </a:lnTo>
                  <a:cubicBezTo>
                    <a:pt x="1222804" y="124174"/>
                    <a:pt x="1217882" y="129096"/>
                    <a:pt x="1211810" y="129096"/>
                  </a:cubicBezTo>
                  <a:lnTo>
                    <a:pt x="10994" y="129096"/>
                  </a:lnTo>
                  <a:cubicBezTo>
                    <a:pt x="8078" y="129096"/>
                    <a:pt x="5282" y="127938"/>
                    <a:pt x="3220" y="125876"/>
                  </a:cubicBezTo>
                  <a:cubicBezTo>
                    <a:pt x="1158" y="123814"/>
                    <a:pt x="0" y="121018"/>
                    <a:pt x="0" y="118102"/>
                  </a:cubicBezTo>
                  <a:lnTo>
                    <a:pt x="0" y="10994"/>
                  </a:lnTo>
                  <a:cubicBezTo>
                    <a:pt x="0" y="8078"/>
                    <a:pt x="1158" y="5282"/>
                    <a:pt x="3220" y="3220"/>
                  </a:cubicBezTo>
                  <a:cubicBezTo>
                    <a:pt x="5282" y="1158"/>
                    <a:pt x="8078" y="0"/>
                    <a:pt x="10994" y="0"/>
                  </a:cubicBezTo>
                  <a:close/>
                </a:path>
              </a:pathLst>
            </a:custGeom>
            <a:solidFill>
              <a:srgbClr val="18899D"/>
            </a:solidFill>
          </p:spPr>
        </p:sp>
        <p:sp>
          <p:nvSpPr>
            <p:cNvPr name="TextBox 17" id="17"/>
            <p:cNvSpPr txBox="true"/>
            <p:nvPr/>
          </p:nvSpPr>
          <p:spPr>
            <a:xfrm>
              <a:off x="0" y="-38100"/>
              <a:ext cx="1222804" cy="16719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8" id="18"/>
          <p:cNvSpPr txBox="true"/>
          <p:nvPr/>
        </p:nvSpPr>
        <p:spPr>
          <a:xfrm rot="0">
            <a:off x="2976175" y="6955451"/>
            <a:ext cx="12296495" cy="986121"/>
          </a:xfrm>
          <a:prstGeom prst="rect">
            <a:avLst/>
          </a:prstGeom>
        </p:spPr>
        <p:txBody>
          <a:bodyPr anchor="t" rtlCol="false" tIns="0" lIns="0" bIns="0" rIns="0">
            <a:spAutoFit/>
          </a:bodyPr>
          <a:lstStyle/>
          <a:p>
            <a:pPr algn="just" marL="0" indent="0" lvl="0">
              <a:lnSpc>
                <a:spcPts val="2623"/>
              </a:lnSpc>
            </a:pPr>
            <a:r>
              <a:rPr lang="en-US" sz="2406">
                <a:solidFill>
                  <a:srgbClr val="FFFFFF"/>
                </a:solidFill>
                <a:latin typeface="TS Qamus"/>
                <a:ea typeface="TS Qamus"/>
                <a:cs typeface="TS Qamus"/>
                <a:sym typeface="TS Qamus"/>
              </a:rPr>
              <a:t>💲 Overweight Bag Fees: Fees for overweight checked bags start at $50 and increase based on the amount of excess weight. Always use a luggage scale before heading to the airport to avoid unexpected charges and travel delays.</a:t>
            </a:r>
          </a:p>
        </p:txBody>
      </p:sp>
      <p:sp>
        <p:nvSpPr>
          <p:cNvPr name="Freeform 19" id="19"/>
          <p:cNvSpPr/>
          <p:nvPr/>
        </p:nvSpPr>
        <p:spPr>
          <a:xfrm flipH="false" flipV="false" rot="0">
            <a:off x="0" y="-28267"/>
            <a:ext cx="1857750" cy="663747"/>
          </a:xfrm>
          <a:custGeom>
            <a:avLst/>
            <a:gdLst/>
            <a:ahLst/>
            <a:cxnLst/>
            <a:rect r="r" b="b" t="t" l="l"/>
            <a:pathLst>
              <a:path h="663747" w="1857750">
                <a:moveTo>
                  <a:pt x="0" y="0"/>
                </a:moveTo>
                <a:lnTo>
                  <a:pt x="1857750" y="0"/>
                </a:lnTo>
                <a:lnTo>
                  <a:pt x="1857750" y="663747"/>
                </a:lnTo>
                <a:lnTo>
                  <a:pt x="0" y="663747"/>
                </a:lnTo>
                <a:lnTo>
                  <a:pt x="0" y="0"/>
                </a:lnTo>
                <a:close/>
              </a:path>
            </a:pathLst>
          </a:custGeom>
          <a:blipFill>
            <a:blip r:embed="rId4"/>
            <a:stretch>
              <a:fillRect l="-3417" t="-13893" r="-7997" b="-16981"/>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8449" y="512160"/>
            <a:ext cx="2517585" cy="2808287"/>
          </a:xfrm>
          <a:custGeom>
            <a:avLst/>
            <a:gdLst/>
            <a:ahLst/>
            <a:cxnLst/>
            <a:rect r="r" b="b" t="t" l="l"/>
            <a:pathLst>
              <a:path h="2808287" w="2517585">
                <a:moveTo>
                  <a:pt x="0" y="0"/>
                </a:moveTo>
                <a:lnTo>
                  <a:pt x="2517585" y="0"/>
                </a:lnTo>
                <a:lnTo>
                  <a:pt x="2517585" y="2808287"/>
                </a:lnTo>
                <a:lnTo>
                  <a:pt x="0" y="2808287"/>
                </a:lnTo>
                <a:lnTo>
                  <a:pt x="0" y="0"/>
                </a:lnTo>
                <a:close/>
              </a:path>
            </a:pathLst>
          </a:custGeom>
          <a:blipFill>
            <a:blip r:embed="rId2"/>
            <a:stretch>
              <a:fillRect l="0" t="0" r="0" b="0"/>
            </a:stretch>
          </a:blipFill>
        </p:spPr>
      </p:sp>
      <p:sp>
        <p:nvSpPr>
          <p:cNvPr name="Freeform 3" id="3"/>
          <p:cNvSpPr/>
          <p:nvPr/>
        </p:nvSpPr>
        <p:spPr>
          <a:xfrm flipH="false" flipV="false" rot="0">
            <a:off x="15442856" y="6695485"/>
            <a:ext cx="4138050" cy="2539728"/>
          </a:xfrm>
          <a:custGeom>
            <a:avLst/>
            <a:gdLst/>
            <a:ahLst/>
            <a:cxnLst/>
            <a:rect r="r" b="b" t="t" l="l"/>
            <a:pathLst>
              <a:path h="2539728" w="4138050">
                <a:moveTo>
                  <a:pt x="0" y="0"/>
                </a:moveTo>
                <a:lnTo>
                  <a:pt x="4138051" y="0"/>
                </a:lnTo>
                <a:lnTo>
                  <a:pt x="4138051" y="2539728"/>
                </a:lnTo>
                <a:lnTo>
                  <a:pt x="0" y="2539728"/>
                </a:lnTo>
                <a:lnTo>
                  <a:pt x="0" y="0"/>
                </a:lnTo>
                <a:close/>
              </a:path>
            </a:pathLst>
          </a:custGeom>
          <a:blipFill>
            <a:blip r:embed="rId3"/>
            <a:stretch>
              <a:fillRect l="0" t="0" r="0" b="0"/>
            </a:stretch>
          </a:blipFill>
        </p:spPr>
      </p:sp>
      <p:sp>
        <p:nvSpPr>
          <p:cNvPr name="Freeform 4" id="4"/>
          <p:cNvSpPr/>
          <p:nvPr/>
        </p:nvSpPr>
        <p:spPr>
          <a:xfrm flipH="false" flipV="false" rot="-5400000">
            <a:off x="266739" y="6428361"/>
            <a:ext cx="2381334" cy="2126646"/>
          </a:xfrm>
          <a:custGeom>
            <a:avLst/>
            <a:gdLst/>
            <a:ahLst/>
            <a:cxnLst/>
            <a:rect r="r" b="b" t="t" l="l"/>
            <a:pathLst>
              <a:path h="2126646" w="2381334">
                <a:moveTo>
                  <a:pt x="0" y="0"/>
                </a:moveTo>
                <a:lnTo>
                  <a:pt x="2381334" y="0"/>
                </a:lnTo>
                <a:lnTo>
                  <a:pt x="2381334" y="2126646"/>
                </a:lnTo>
                <a:lnTo>
                  <a:pt x="0" y="2126646"/>
                </a:lnTo>
                <a:lnTo>
                  <a:pt x="0" y="0"/>
                </a:lnTo>
                <a:close/>
              </a:path>
            </a:pathLst>
          </a:custGeom>
          <a:blipFill>
            <a:blip r:embed="rId4"/>
            <a:stretch>
              <a:fillRect l="0" t="0" r="0" b="0"/>
            </a:stretch>
          </a:blipFill>
        </p:spPr>
      </p:sp>
      <p:sp>
        <p:nvSpPr>
          <p:cNvPr name="TextBox 5" id="5"/>
          <p:cNvSpPr txBox="true"/>
          <p:nvPr/>
        </p:nvSpPr>
        <p:spPr>
          <a:xfrm rot="0">
            <a:off x="3955689" y="1066800"/>
            <a:ext cx="10376622" cy="2095771"/>
          </a:xfrm>
          <a:prstGeom prst="rect">
            <a:avLst/>
          </a:prstGeom>
        </p:spPr>
        <p:txBody>
          <a:bodyPr anchor="t" rtlCol="false" tIns="0" lIns="0" bIns="0" rIns="0">
            <a:spAutoFit/>
          </a:bodyPr>
          <a:lstStyle/>
          <a:p>
            <a:pPr algn="ctr" marL="0" indent="0" lvl="0">
              <a:lnSpc>
                <a:spcPts val="5423"/>
              </a:lnSpc>
            </a:pPr>
            <a:r>
              <a:rPr lang="en-US" b="true" sz="4975">
                <a:solidFill>
                  <a:srgbClr val="18899D"/>
                </a:solidFill>
                <a:latin typeface="TS Qamus Bold"/>
                <a:ea typeface="TS Qamus Bold"/>
                <a:cs typeface="TS Qamus Bold"/>
                <a:sym typeface="TS Qamus Bold"/>
              </a:rPr>
              <a:t>IMPORTANT RULES &amp; TIPS BEFORE YOU FLY WITH ALLEGIANT</a:t>
            </a:r>
          </a:p>
        </p:txBody>
      </p:sp>
      <p:sp>
        <p:nvSpPr>
          <p:cNvPr name="Freeform 6" id="6"/>
          <p:cNvSpPr/>
          <p:nvPr/>
        </p:nvSpPr>
        <p:spPr>
          <a:xfrm flipH="false" flipV="false" rot="-5400000">
            <a:off x="15544943" y="1555679"/>
            <a:ext cx="2576116" cy="1122553"/>
          </a:xfrm>
          <a:custGeom>
            <a:avLst/>
            <a:gdLst/>
            <a:ahLst/>
            <a:cxnLst/>
            <a:rect r="r" b="b" t="t" l="l"/>
            <a:pathLst>
              <a:path h="1122553" w="2576116">
                <a:moveTo>
                  <a:pt x="0" y="0"/>
                </a:moveTo>
                <a:lnTo>
                  <a:pt x="2576116" y="0"/>
                </a:lnTo>
                <a:lnTo>
                  <a:pt x="2576116" y="1122554"/>
                </a:lnTo>
                <a:lnTo>
                  <a:pt x="0" y="1122554"/>
                </a:lnTo>
                <a:lnTo>
                  <a:pt x="0" y="0"/>
                </a:lnTo>
                <a:close/>
              </a:path>
            </a:pathLst>
          </a:custGeom>
          <a:blipFill>
            <a:blip r:embed="rId5"/>
            <a:stretch>
              <a:fillRect l="0" t="0" r="0" b="0"/>
            </a:stretch>
          </a:blipFill>
        </p:spPr>
      </p:sp>
      <p:sp>
        <p:nvSpPr>
          <p:cNvPr name="TextBox 7" id="7"/>
          <p:cNvSpPr txBox="true"/>
          <p:nvPr/>
        </p:nvSpPr>
        <p:spPr>
          <a:xfrm rot="0">
            <a:off x="3704754" y="3690351"/>
            <a:ext cx="12296495" cy="1054075"/>
          </a:xfrm>
          <a:prstGeom prst="rect">
            <a:avLst/>
          </a:prstGeom>
        </p:spPr>
        <p:txBody>
          <a:bodyPr anchor="t" rtlCol="false" tIns="0" lIns="0" bIns="0" rIns="0">
            <a:spAutoFit/>
          </a:bodyPr>
          <a:lstStyle/>
          <a:p>
            <a:pPr algn="just" marL="0" indent="0" lvl="0">
              <a:lnSpc>
                <a:spcPts val="2723"/>
              </a:lnSpc>
            </a:pPr>
            <a:r>
              <a:rPr lang="en-US" sz="2498">
                <a:solidFill>
                  <a:srgbClr val="18899D"/>
                </a:solidFill>
                <a:latin typeface="TS Qamus"/>
                <a:ea typeface="TS Qamus"/>
                <a:cs typeface="TS Qamus"/>
                <a:sym typeface="TS Qamus"/>
              </a:rPr>
              <a:t>Pack according to </a:t>
            </a:r>
            <a:r>
              <a:rPr lang="en-US" sz="2498" u="sng">
                <a:solidFill>
                  <a:srgbClr val="18899D"/>
                </a:solidFill>
                <a:latin typeface="TS Qamus"/>
                <a:ea typeface="TS Qamus"/>
                <a:cs typeface="TS Qamus"/>
                <a:sym typeface="TS Qamus"/>
                <a:hlinkClick r:id="rId6" tooltip="https://myairflypolicy.mystrikingly.com/blog/checked-baggage-rule-allegiant"/>
              </a:rPr>
              <a:t>Allegiant Air carry-on bag size</a:t>
            </a:r>
            <a:r>
              <a:rPr lang="en-US" sz="2498">
                <a:solidFill>
                  <a:srgbClr val="18899D"/>
                </a:solidFill>
                <a:latin typeface="TS Qamus"/>
                <a:ea typeface="TS Qamus"/>
                <a:cs typeface="TS Qamus"/>
                <a:sym typeface="TS Qamus"/>
              </a:rPr>
              <a:t> rules (22 x 14 x 9 inches) to avoid delays at the gate. Ensure your bag fits in the overhead bin or under the seat before arriving at the airport.</a:t>
            </a:r>
          </a:p>
        </p:txBody>
      </p:sp>
      <p:sp>
        <p:nvSpPr>
          <p:cNvPr name="Freeform 8" id="8"/>
          <p:cNvSpPr/>
          <p:nvPr/>
        </p:nvSpPr>
        <p:spPr>
          <a:xfrm flipH="false" flipV="false" rot="0">
            <a:off x="2469039" y="3788449"/>
            <a:ext cx="847859" cy="845740"/>
          </a:xfrm>
          <a:custGeom>
            <a:avLst/>
            <a:gdLst/>
            <a:ahLst/>
            <a:cxnLst/>
            <a:rect r="r" b="b" t="t" l="l"/>
            <a:pathLst>
              <a:path h="845740" w="847859">
                <a:moveTo>
                  <a:pt x="0" y="0"/>
                </a:moveTo>
                <a:lnTo>
                  <a:pt x="847859" y="0"/>
                </a:lnTo>
                <a:lnTo>
                  <a:pt x="847859" y="845740"/>
                </a:lnTo>
                <a:lnTo>
                  <a:pt x="0" y="845740"/>
                </a:lnTo>
                <a:lnTo>
                  <a:pt x="0" y="0"/>
                </a:lnTo>
                <a:close/>
              </a:path>
            </a:pathLst>
          </a:custGeom>
          <a:blipFill>
            <a:blip r:embed="rId7"/>
            <a:stretch>
              <a:fillRect l="0" t="0" r="0" b="0"/>
            </a:stretch>
          </a:blipFill>
        </p:spPr>
      </p:sp>
      <p:sp>
        <p:nvSpPr>
          <p:cNvPr name="TextBox 9" id="9"/>
          <p:cNvSpPr txBox="true"/>
          <p:nvPr/>
        </p:nvSpPr>
        <p:spPr>
          <a:xfrm rot="0">
            <a:off x="3704754" y="5432926"/>
            <a:ext cx="12296495" cy="1054075"/>
          </a:xfrm>
          <a:prstGeom prst="rect">
            <a:avLst/>
          </a:prstGeom>
        </p:spPr>
        <p:txBody>
          <a:bodyPr anchor="t" rtlCol="false" tIns="0" lIns="0" bIns="0" rIns="0">
            <a:spAutoFit/>
          </a:bodyPr>
          <a:lstStyle/>
          <a:p>
            <a:pPr algn="just" marL="0" indent="0" lvl="0">
              <a:lnSpc>
                <a:spcPts val="2723"/>
              </a:lnSpc>
            </a:pPr>
            <a:r>
              <a:rPr lang="en-US" sz="2498">
                <a:solidFill>
                  <a:srgbClr val="18899D"/>
                </a:solidFill>
                <a:latin typeface="TS Qamus"/>
                <a:ea typeface="TS Qamus"/>
                <a:cs typeface="TS Qamus"/>
                <a:sym typeface="TS Qamus"/>
              </a:rPr>
              <a:t>Use a luggage scale to check your Allegiant suitcase weight before heading to the airport. Checked bags must not exceed 40 lbs (18 kg) — overweight fees start at $50 and increase with excess weight.</a:t>
            </a:r>
          </a:p>
        </p:txBody>
      </p:sp>
      <p:sp>
        <p:nvSpPr>
          <p:cNvPr name="TextBox 10" id="10"/>
          <p:cNvSpPr txBox="true"/>
          <p:nvPr/>
        </p:nvSpPr>
        <p:spPr>
          <a:xfrm rot="0">
            <a:off x="3704754" y="7175501"/>
            <a:ext cx="12296495" cy="1054075"/>
          </a:xfrm>
          <a:prstGeom prst="rect">
            <a:avLst/>
          </a:prstGeom>
        </p:spPr>
        <p:txBody>
          <a:bodyPr anchor="t" rtlCol="false" tIns="0" lIns="0" bIns="0" rIns="0">
            <a:spAutoFit/>
          </a:bodyPr>
          <a:lstStyle/>
          <a:p>
            <a:pPr algn="just" marL="0" indent="0" lvl="0">
              <a:lnSpc>
                <a:spcPts val="2723"/>
              </a:lnSpc>
            </a:pPr>
            <a:r>
              <a:rPr lang="en-US" sz="2498">
                <a:solidFill>
                  <a:srgbClr val="18899D"/>
                </a:solidFill>
                <a:latin typeface="TS Qamus"/>
                <a:ea typeface="TS Qamus"/>
                <a:cs typeface="TS Qamus"/>
                <a:sym typeface="TS Qamus"/>
              </a:rPr>
              <a:t>Always check the latest Allegiant Airlines baggage weight and size policies on their official website before travel. Policies may change, and staying informed helps ensure a smooth, fee-free flying experience.</a:t>
            </a:r>
          </a:p>
        </p:txBody>
      </p:sp>
      <p:sp>
        <p:nvSpPr>
          <p:cNvPr name="Freeform 11" id="11"/>
          <p:cNvSpPr/>
          <p:nvPr/>
        </p:nvSpPr>
        <p:spPr>
          <a:xfrm flipH="false" flipV="false" rot="0">
            <a:off x="2469401" y="5446511"/>
            <a:ext cx="847185" cy="844323"/>
          </a:xfrm>
          <a:custGeom>
            <a:avLst/>
            <a:gdLst/>
            <a:ahLst/>
            <a:cxnLst/>
            <a:rect r="r" b="b" t="t" l="l"/>
            <a:pathLst>
              <a:path h="844323" w="847185">
                <a:moveTo>
                  <a:pt x="0" y="0"/>
                </a:moveTo>
                <a:lnTo>
                  <a:pt x="847185" y="0"/>
                </a:lnTo>
                <a:lnTo>
                  <a:pt x="847185" y="844323"/>
                </a:lnTo>
                <a:lnTo>
                  <a:pt x="0" y="844323"/>
                </a:lnTo>
                <a:lnTo>
                  <a:pt x="0" y="0"/>
                </a:lnTo>
                <a:close/>
              </a:path>
            </a:pathLst>
          </a:custGeom>
          <a:blipFill>
            <a:blip r:embed="rId8"/>
            <a:stretch>
              <a:fillRect l="0" t="0" r="0" b="0"/>
            </a:stretch>
          </a:blipFill>
        </p:spPr>
      </p:sp>
      <p:sp>
        <p:nvSpPr>
          <p:cNvPr name="Freeform 12" id="12"/>
          <p:cNvSpPr/>
          <p:nvPr/>
        </p:nvSpPr>
        <p:spPr>
          <a:xfrm flipH="false" flipV="false" rot="0">
            <a:off x="2469039" y="7103584"/>
            <a:ext cx="847859" cy="845634"/>
          </a:xfrm>
          <a:custGeom>
            <a:avLst/>
            <a:gdLst/>
            <a:ahLst/>
            <a:cxnLst/>
            <a:rect r="r" b="b" t="t" l="l"/>
            <a:pathLst>
              <a:path h="845634" w="847859">
                <a:moveTo>
                  <a:pt x="0" y="0"/>
                </a:moveTo>
                <a:lnTo>
                  <a:pt x="847859" y="0"/>
                </a:lnTo>
                <a:lnTo>
                  <a:pt x="847859" y="845634"/>
                </a:lnTo>
                <a:lnTo>
                  <a:pt x="0" y="845634"/>
                </a:lnTo>
                <a:lnTo>
                  <a:pt x="0" y="0"/>
                </a:lnTo>
                <a:close/>
              </a:path>
            </a:pathLst>
          </a:custGeom>
          <a:blipFill>
            <a:blip r:embed="rId9"/>
            <a:stretch>
              <a:fillRect l="0" t="0" r="0" b="0"/>
            </a:stretch>
          </a:blipFill>
        </p:spPr>
      </p:sp>
      <p:sp>
        <p:nvSpPr>
          <p:cNvPr name="Freeform 13" id="13"/>
          <p:cNvSpPr/>
          <p:nvPr/>
        </p:nvSpPr>
        <p:spPr>
          <a:xfrm flipH="false" flipV="false" rot="0">
            <a:off x="0" y="-28267"/>
            <a:ext cx="1857750" cy="663747"/>
          </a:xfrm>
          <a:custGeom>
            <a:avLst/>
            <a:gdLst/>
            <a:ahLst/>
            <a:cxnLst/>
            <a:rect r="r" b="b" t="t" l="l"/>
            <a:pathLst>
              <a:path h="663747" w="1857750">
                <a:moveTo>
                  <a:pt x="0" y="0"/>
                </a:moveTo>
                <a:lnTo>
                  <a:pt x="1857750" y="0"/>
                </a:lnTo>
                <a:lnTo>
                  <a:pt x="1857750" y="663747"/>
                </a:lnTo>
                <a:lnTo>
                  <a:pt x="0" y="663747"/>
                </a:lnTo>
                <a:lnTo>
                  <a:pt x="0" y="0"/>
                </a:lnTo>
                <a:close/>
              </a:path>
            </a:pathLst>
          </a:custGeom>
          <a:blipFill>
            <a:blip r:embed="rId10"/>
            <a:stretch>
              <a:fillRect l="-3417" t="-13893" r="-7997" b="-16981"/>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88729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377411" y="4167160"/>
            <a:ext cx="11533177" cy="1667152"/>
          </a:xfrm>
          <a:prstGeom prst="rect">
            <a:avLst/>
          </a:prstGeom>
        </p:spPr>
        <p:txBody>
          <a:bodyPr anchor="t" rtlCol="false" tIns="0" lIns="0" bIns="0" rIns="0">
            <a:spAutoFit/>
          </a:bodyPr>
          <a:lstStyle/>
          <a:p>
            <a:pPr algn="ctr" marL="0" indent="0" lvl="0">
              <a:lnSpc>
                <a:spcPts val="12876"/>
              </a:lnSpc>
            </a:pPr>
            <a:r>
              <a:rPr lang="en-US" b="true" sz="11813">
                <a:solidFill>
                  <a:srgbClr val="18899D"/>
                </a:solidFill>
                <a:latin typeface="TS Qamus Bold"/>
                <a:ea typeface="TS Qamus Bold"/>
                <a:cs typeface="TS Qamus Bold"/>
                <a:sym typeface="TS Qamus Bold"/>
              </a:rPr>
              <a:t>THANK YOU!</a:t>
            </a:r>
          </a:p>
        </p:txBody>
      </p:sp>
      <p:sp>
        <p:nvSpPr>
          <p:cNvPr name="TextBox 4" id="4"/>
          <p:cNvSpPr txBox="true"/>
          <p:nvPr/>
        </p:nvSpPr>
        <p:spPr>
          <a:xfrm rot="0">
            <a:off x="4449213" y="5853868"/>
            <a:ext cx="9389573" cy="648525"/>
          </a:xfrm>
          <a:prstGeom prst="rect">
            <a:avLst/>
          </a:prstGeom>
        </p:spPr>
        <p:txBody>
          <a:bodyPr anchor="t" rtlCol="false" tIns="0" lIns="0" bIns="0" rIns="0">
            <a:spAutoFit/>
          </a:bodyPr>
          <a:lstStyle/>
          <a:p>
            <a:pPr algn="ctr" marL="0" indent="0" lvl="0">
              <a:lnSpc>
                <a:spcPts val="2518"/>
              </a:lnSpc>
            </a:pPr>
            <a:r>
              <a:rPr lang="en-US" sz="2310">
                <a:solidFill>
                  <a:srgbClr val="18899D"/>
                </a:solidFill>
                <a:latin typeface="TS Qamus"/>
                <a:ea typeface="TS Qamus"/>
                <a:cs typeface="TS Qamus"/>
                <a:sym typeface="TS Qamus"/>
              </a:rPr>
              <a:t>Safe travels! Visit Allegiant Airlines' official baggage policy page for the latest updates before you fly.</a:t>
            </a:r>
          </a:p>
        </p:txBody>
      </p:sp>
      <p:sp>
        <p:nvSpPr>
          <p:cNvPr name="Freeform 5" id="5"/>
          <p:cNvSpPr/>
          <p:nvPr/>
        </p:nvSpPr>
        <p:spPr>
          <a:xfrm flipH="true" flipV="true" rot="0">
            <a:off x="13144500" y="4943839"/>
            <a:ext cx="4114800" cy="4114800"/>
          </a:xfrm>
          <a:custGeom>
            <a:avLst/>
            <a:gdLst/>
            <a:ahLst/>
            <a:cxnLst/>
            <a:rect r="r" b="b" t="t" l="l"/>
            <a:pathLst>
              <a:path h="4114800" w="4114800">
                <a:moveTo>
                  <a:pt x="4114800" y="4114800"/>
                </a:moveTo>
                <a:lnTo>
                  <a:pt x="0" y="4114800"/>
                </a:lnTo>
                <a:lnTo>
                  <a:pt x="0" y="0"/>
                </a:lnTo>
                <a:lnTo>
                  <a:pt x="4114800" y="0"/>
                </a:lnTo>
                <a:lnTo>
                  <a:pt x="411480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865987" y="8357346"/>
            <a:ext cx="7315200" cy="2673373"/>
          </a:xfrm>
          <a:custGeom>
            <a:avLst/>
            <a:gdLst/>
            <a:ahLst/>
            <a:cxnLst/>
            <a:rect r="r" b="b" t="t" l="l"/>
            <a:pathLst>
              <a:path h="2673373" w="7315200">
                <a:moveTo>
                  <a:pt x="0" y="0"/>
                </a:moveTo>
                <a:lnTo>
                  <a:pt x="7315200" y="0"/>
                </a:lnTo>
                <a:lnTo>
                  <a:pt x="7315200" y="2673373"/>
                </a:lnTo>
                <a:lnTo>
                  <a:pt x="0" y="26733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3144500" y="-449392"/>
            <a:ext cx="7315200" cy="2673373"/>
          </a:xfrm>
          <a:custGeom>
            <a:avLst/>
            <a:gdLst/>
            <a:ahLst/>
            <a:cxnLst/>
            <a:rect r="r" b="b" t="t" l="l"/>
            <a:pathLst>
              <a:path h="2673373" w="7315200">
                <a:moveTo>
                  <a:pt x="0" y="0"/>
                </a:moveTo>
                <a:lnTo>
                  <a:pt x="7315200" y="0"/>
                </a:lnTo>
                <a:lnTo>
                  <a:pt x="7315200" y="2673374"/>
                </a:lnTo>
                <a:lnTo>
                  <a:pt x="0" y="26733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377411" y="8765271"/>
            <a:ext cx="2143604" cy="986058"/>
          </a:xfrm>
          <a:custGeom>
            <a:avLst/>
            <a:gdLst/>
            <a:ahLst/>
            <a:cxnLst/>
            <a:rect r="r" b="b" t="t" l="l"/>
            <a:pathLst>
              <a:path h="986058" w="2143604">
                <a:moveTo>
                  <a:pt x="0" y="0"/>
                </a:moveTo>
                <a:lnTo>
                  <a:pt x="2143604" y="0"/>
                </a:lnTo>
                <a:lnTo>
                  <a:pt x="2143604" y="986058"/>
                </a:lnTo>
                <a:lnTo>
                  <a:pt x="0" y="9860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true" flipV="false" rot="0">
            <a:off x="12433881" y="887295"/>
            <a:ext cx="2143604" cy="986058"/>
          </a:xfrm>
          <a:custGeom>
            <a:avLst/>
            <a:gdLst/>
            <a:ahLst/>
            <a:cxnLst/>
            <a:rect r="r" b="b" t="t" l="l"/>
            <a:pathLst>
              <a:path h="986058" w="2143604">
                <a:moveTo>
                  <a:pt x="2143604" y="0"/>
                </a:moveTo>
                <a:lnTo>
                  <a:pt x="0" y="0"/>
                </a:lnTo>
                <a:lnTo>
                  <a:pt x="0" y="986058"/>
                </a:lnTo>
                <a:lnTo>
                  <a:pt x="2143604" y="986058"/>
                </a:lnTo>
                <a:lnTo>
                  <a:pt x="214360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0" y="-28267"/>
            <a:ext cx="1857750" cy="663747"/>
          </a:xfrm>
          <a:custGeom>
            <a:avLst/>
            <a:gdLst/>
            <a:ahLst/>
            <a:cxnLst/>
            <a:rect r="r" b="b" t="t" l="l"/>
            <a:pathLst>
              <a:path h="663747" w="1857750">
                <a:moveTo>
                  <a:pt x="0" y="0"/>
                </a:moveTo>
                <a:lnTo>
                  <a:pt x="1857750" y="0"/>
                </a:lnTo>
                <a:lnTo>
                  <a:pt x="1857750" y="663747"/>
                </a:lnTo>
                <a:lnTo>
                  <a:pt x="0" y="663747"/>
                </a:lnTo>
                <a:lnTo>
                  <a:pt x="0" y="0"/>
                </a:lnTo>
                <a:close/>
              </a:path>
            </a:pathLst>
          </a:custGeom>
          <a:blipFill>
            <a:blip r:embed="rId8"/>
            <a:stretch>
              <a:fillRect l="-3417" t="-13893" r="-7997" b="-16981"/>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DAHNj1c3Y2U</dc:identifier>
  <dcterms:modified xsi:type="dcterms:W3CDTF">2011-08-01T06:04:30Z</dcterms:modified>
  <cp:revision>1</cp:revision>
  <dc:title>Know Allegiant Carry-On Size Rules Before You Fly</dc:title>
</cp:coreProperties>
</file>