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8288000" cy="10287000"/>
  <p:notesSz cx="6858000" cy="9144000"/>
  <p:embeddedFontLst>
    <p:embeddedFont>
      <p:font typeface="Arial Bold" charset="1" panose="020B0802020202020204"/>
      <p:regular r:id="rId10"/>
    </p:embeddedFont>
    <p:embeddedFont>
      <p:font typeface="Arial" charset="1" panose="020B0502020202020204"/>
      <p:regular r:id="rId11"/>
    </p:embeddedFont>
    <p:embeddedFont>
      <p:font typeface="Arimo Bold" charset="1" panose="020B0704020202020204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https://businesstaxesandmore.com/s-corporation-income-tax-return-california/" TargetMode="External" Type="http://schemas.openxmlformats.org/officeDocument/2006/relationships/hyperlink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https://businesstaxesandmore.com/corporate-tax/" TargetMode="External" Type="http://schemas.openxmlformats.org/officeDocument/2006/relationships/hyperlink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https://businesstaxesandmore.com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89D957">
                <a:alpha val="100000"/>
              </a:srgbClr>
            </a:gs>
            <a:gs pos="100000">
              <a:srgbClr val="C9E265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694533" y="1859761"/>
            <a:ext cx="6567503" cy="6567477"/>
            <a:chOff x="0" y="0"/>
            <a:chExt cx="6350000" cy="63499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6424" t="0" r="-16424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7825315" y="1031370"/>
            <a:ext cx="9433985" cy="2600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b="true" sz="8000">
                <a:solidFill>
                  <a:srgbClr val="192ED2"/>
                </a:solidFill>
                <a:latin typeface="Arial Bold"/>
                <a:ea typeface="Arial Bold"/>
                <a:cs typeface="Arial Bold"/>
                <a:sym typeface="Arial Bold"/>
              </a:rPr>
              <a:t>S Corporation Income Tax Return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291468" y="5057775"/>
            <a:ext cx="8967832" cy="3276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4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nlock the secrets to filing your </a:t>
            </a:r>
            <a:r>
              <a:rPr lang="en-US" b="true" sz="4200" u="sng">
                <a:solidFill>
                  <a:srgbClr val="192ED2"/>
                </a:solidFill>
                <a:latin typeface="Arial Bold"/>
                <a:ea typeface="Arial Bold"/>
                <a:cs typeface="Arial Bold"/>
                <a:sym typeface="Arial Bold"/>
                <a:hlinkClick r:id="rId3" tooltip="https://businesstaxesandmore.com/s-corporation-income-tax-return-california/"/>
              </a:rPr>
              <a:t>S corporation income tax return</a:t>
            </a:r>
            <a:r>
              <a:rPr lang="en-US" sz="4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-US" sz="4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en-US" sz="4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 ease, reducing errors &amp; avoiding penalties while staying compliant with California rules.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89D957">
                <a:alpha val="100000"/>
              </a:srgbClr>
            </a:gs>
            <a:gs pos="100000">
              <a:srgbClr val="C9E265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064706" y="421770"/>
            <a:ext cx="10208407" cy="3819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b="true" sz="8000">
                <a:solidFill>
                  <a:srgbClr val="192ED2"/>
                </a:solidFill>
                <a:latin typeface="Arial Bold"/>
                <a:ea typeface="Arial Bold"/>
                <a:cs typeface="Arial Bold"/>
                <a:sym typeface="Arial Bold"/>
              </a:rPr>
              <a:t>S Corporation Income Tax Return California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8332584" y="5087495"/>
            <a:ext cx="8782696" cy="3992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1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 easy-to-understand tips to file your S corporation income tax return in California while ensuring all income and analyses are reported accurately &amp; timely.</a:t>
            </a:r>
          </a:p>
        </p:txBody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756671" y="2412495"/>
            <a:ext cx="6308035" cy="6304904"/>
            <a:chOff x="0" y="0"/>
            <a:chExt cx="4094480" cy="409244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094480" cy="4092448"/>
            </a:xfrm>
            <a:custGeom>
              <a:avLst/>
              <a:gdLst/>
              <a:ahLst/>
              <a:cxnLst/>
              <a:rect r="r" b="b" t="t" l="l"/>
              <a:pathLst>
                <a:path h="4092448" w="4094480">
                  <a:moveTo>
                    <a:pt x="2044192" y="0"/>
                  </a:moveTo>
                  <a:cubicBezTo>
                    <a:pt x="916432" y="508"/>
                    <a:pt x="0" y="916813"/>
                    <a:pt x="0" y="2044192"/>
                  </a:cubicBezTo>
                  <a:lnTo>
                    <a:pt x="0" y="4092448"/>
                  </a:lnTo>
                  <a:lnTo>
                    <a:pt x="2045208" y="4092448"/>
                  </a:lnTo>
                  <a:cubicBezTo>
                    <a:pt x="3177540" y="4092448"/>
                    <a:pt x="4094480" y="3176016"/>
                    <a:pt x="4094480" y="2044192"/>
                  </a:cubicBezTo>
                  <a:cubicBezTo>
                    <a:pt x="4094480" y="916813"/>
                    <a:pt x="3178048" y="508"/>
                    <a:pt x="2046224" y="0"/>
                  </a:cubicBezTo>
                  <a:close/>
                </a:path>
              </a:pathLst>
            </a:custGeom>
            <a:blipFill>
              <a:blip r:embed="rId2"/>
              <a:stretch>
                <a:fillRect l="-25099" t="0" r="-25099" b="0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89D957">
                <a:alpha val="100000"/>
              </a:srgbClr>
            </a:gs>
            <a:gs pos="100000">
              <a:srgbClr val="C9E265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842060"/>
            <a:ext cx="5884256" cy="6901882"/>
            <a:chOff x="0" y="0"/>
            <a:chExt cx="7845675" cy="9202509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21633" t="0" r="21633" b="0"/>
            <a:stretch>
              <a:fillRect/>
            </a:stretch>
          </p:blipFill>
          <p:spPr>
            <a:xfrm flipH="false" flipV="false">
              <a:off x="0" y="0"/>
              <a:ext cx="7845675" cy="9202509"/>
            </a:xfrm>
            <a:prstGeom prst="rect">
              <a:avLst/>
            </a:prstGeom>
          </p:spPr>
        </p:pic>
      </p:grpSp>
      <p:sp>
        <p:nvSpPr>
          <p:cNvPr name="TextBox 4" id="4"/>
          <p:cNvSpPr txBox="true"/>
          <p:nvPr/>
        </p:nvSpPr>
        <p:spPr>
          <a:xfrm rot="0">
            <a:off x="8250287" y="1059933"/>
            <a:ext cx="8459590" cy="2600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b="true" sz="8000">
                <a:solidFill>
                  <a:srgbClr val="192ED2"/>
                </a:solidFill>
                <a:latin typeface="Arial Bold"/>
                <a:ea typeface="Arial Bold"/>
                <a:cs typeface="Arial Bold"/>
                <a:sym typeface="Arial Bold"/>
              </a:rPr>
              <a:t>S Corporation Tax Return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497179" y="4447020"/>
            <a:ext cx="9276479" cy="4050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sz="4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Discover how to manage your </a:t>
            </a:r>
            <a:r>
              <a:rPr lang="en-US" b="true" sz="4200" u="sng">
                <a:solidFill>
                  <a:srgbClr val="192ED2"/>
                </a:solidFill>
                <a:latin typeface="Arial Bold"/>
                <a:ea typeface="Arial Bold"/>
                <a:cs typeface="Arial Bold"/>
                <a:sym typeface="Arial Bold"/>
                <a:hlinkClick r:id="rId3" tooltip="https://businesstaxesandmore.com/corporate-tax/"/>
              </a:rPr>
              <a:t>S corporation tax return</a:t>
            </a:r>
            <a:r>
              <a:rPr lang="en-US" sz="4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-US" sz="4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en-US" sz="4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4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4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4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4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4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4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4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understanding forms, limits, &amp; rules that keep your business compliant &amp; financially secure.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89D957">
                <a:alpha val="100000"/>
              </a:srgbClr>
            </a:gs>
            <a:gs pos="100000">
              <a:srgbClr val="C9E265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288024" y="2386060"/>
            <a:ext cx="5514901" cy="5514879"/>
            <a:chOff x="0" y="0"/>
            <a:chExt cx="6350000" cy="63499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7949665" y="59635"/>
            <a:ext cx="8339970" cy="2105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0"/>
              </a:lnSpc>
            </a:pPr>
            <a:r>
              <a:rPr lang="en-US" b="true" sz="120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CONT</a:t>
            </a:r>
            <a:r>
              <a:rPr lang="en-US" b="true" sz="120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ACT US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285931" y="2352498"/>
            <a:ext cx="11667438" cy="2284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About</a:t>
            </a:r>
            <a:r>
              <a:rPr lang="en-US" sz="4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Business Taxes and More is your go-to destination for small business accounting &amp; tax services that help lower your tax audit risks.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285931" y="5593444"/>
            <a:ext cx="10638738" cy="1541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Address: </a:t>
            </a:r>
            <a:r>
              <a:rPr lang="en-US" sz="4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4455</a:t>
            </a:r>
            <a:r>
              <a:rPr lang="en-US" sz="4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Rockland Place Unit 10 La Canada Flintridge, CA 91011, USA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704423" y="8091440"/>
            <a:ext cx="12248946" cy="79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Website:-</a:t>
            </a:r>
            <a:r>
              <a:rPr lang="en-US" sz="42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b="true" sz="4200" u="sng">
                <a:solidFill>
                  <a:srgbClr val="192ED2"/>
                </a:solidFill>
                <a:latin typeface="Arial Bold"/>
                <a:ea typeface="Arial Bold"/>
                <a:cs typeface="Arial Bold"/>
                <a:sym typeface="Arial Bold"/>
                <a:hlinkClick r:id="rId3" tooltip="https://businesstaxesandmore.com"/>
              </a:rPr>
              <a:t>https://businesstaxesandmore.com/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DAGrJDwLI7s</dc:identifier>
  <dcterms:modified xsi:type="dcterms:W3CDTF">2011-08-01T06:04:30Z</dcterms:modified>
  <cp:revision>1</cp:revision>
  <dc:title>S Corporation Income Tax Return</dc:title>
</cp:coreProperties>
</file>