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Codec Pro Bold" charset="1" panose="00000600000000000000"/>
      <p:regular r:id="rId20"/>
    </p:embeddedFont>
    <p:embeddedFont>
      <p:font typeface="TT Drugs" charset="1" panose="02000503060000020003"/>
      <p:regular r:id="rId21"/>
    </p:embeddedFont>
    <p:embeddedFont>
      <p:font typeface="Canva Sans Bold" charset="1" panose="020B0803030501040103"/>
      <p:regular r:id="rId22"/>
    </p:embeddedFont>
    <p:embeddedFont>
      <p:font typeface="Open Sauce Bold" charset="1" panose="00000800000000000000"/>
      <p:regular r:id="rId23"/>
    </p:embeddedFont>
    <p:embeddedFont>
      <p:font typeface="TT Drugs Bold" charset="1" panose="02000803060000020003"/>
      <p:regular r:id="rId24"/>
    </p:embeddedFont>
    <p:embeddedFont>
      <p:font typeface="Codec Pro" charset="1" panose="000005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4.jpeg" Type="http://schemas.openxmlformats.org/officeDocument/2006/relationships/image"/><Relationship Id="rId4" Target="https://sonipatplots.in/news/sonipat-plots-for-sale-explore-top-developer-projects-sector-insights" TargetMode="External" Type="http://schemas.openxmlformats.org/officeDocument/2006/relationships/hyperlink"/><Relationship Id="rId5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sonipatplots.in/news/sonipat-plots-for-sale-explore-top-developer-projects-sector-insights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5.png" Type="http://schemas.openxmlformats.org/officeDocument/2006/relationships/image"/><Relationship Id="rId8" Target="../media/image56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7.png" Type="http://schemas.openxmlformats.org/officeDocument/2006/relationships/image"/><Relationship Id="rId4" Target="../media/image58.svg" Type="http://schemas.openxmlformats.org/officeDocument/2006/relationships/image"/><Relationship Id="rId5" Target="../media/image55.png" Type="http://schemas.openxmlformats.org/officeDocument/2006/relationships/image"/><Relationship Id="rId6" Target="../media/image56.svg" Type="http://schemas.openxmlformats.org/officeDocument/2006/relationships/image"/><Relationship Id="rId7" Target="../media/image59.png" Type="http://schemas.openxmlformats.org/officeDocument/2006/relationships/image"/><Relationship Id="rId8" Target="../media/image10.png" Type="http://schemas.openxmlformats.org/officeDocument/2006/relationships/image"/><Relationship Id="rId9" Target="http://www.sonipatplots.in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0.png" Type="http://schemas.openxmlformats.org/officeDocument/2006/relationships/image"/><Relationship Id="rId4" Target="../media/image6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0.png" Type="http://schemas.openxmlformats.org/officeDocument/2006/relationships/image"/><Relationship Id="rId8" Target="https://sonipatplots.in/news/sonipat-plots-for-sale-explore-top-developer-projects-sector-insights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http://www.sonipatplots.in" TargetMode="External" Type="http://schemas.openxmlformats.org/officeDocument/2006/relationships/hyperlink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10.png" Type="http://schemas.openxmlformats.org/officeDocument/2006/relationships/image"/><Relationship Id="rId12" Target="http://www.sonipatplots.in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http://www.sonipatplots.in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10.png" Type="http://schemas.openxmlformats.org/officeDocument/2006/relationships/image"/><Relationship Id="rId8" Target="http://www.sonipatplots.in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sv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6.jpe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http://www.sonipatplots.in" TargetMode="External" Type="http://schemas.openxmlformats.org/officeDocument/2006/relationships/hyperlink"/><Relationship Id="rId9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10.png" Type="http://schemas.openxmlformats.org/officeDocument/2006/relationships/image"/><Relationship Id="rId13" Target="http://www.sonipatplots.in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10.png" Type="http://schemas.openxmlformats.org/officeDocument/2006/relationships/image"/><Relationship Id="rId8" Target="https://sonipatplots.in/news/sonipat-plots-for-sale-explore-top-developer-projects-sector-insights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52.png" Type="http://schemas.openxmlformats.org/officeDocument/2006/relationships/image"/><Relationship Id="rId15" Target="../media/image53.svg" Type="http://schemas.openxmlformats.org/officeDocument/2006/relationships/image"/><Relationship Id="rId16" Target="../media/image6.png" Type="http://schemas.openxmlformats.org/officeDocument/2006/relationships/image"/><Relationship Id="rId17" Target="../media/image7.svg" Type="http://schemas.openxmlformats.org/officeDocument/2006/relationships/image"/><Relationship Id="rId18" Target="../media/image10.png" Type="http://schemas.openxmlformats.org/officeDocument/2006/relationships/image"/><Relationship Id="rId19" Target="https://sonipatplots.in/news/sonipat-plots-for-sale-explore-top-developer-projects-sector-insights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41.jpe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4811" y="1018816"/>
            <a:ext cx="7746441" cy="135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06"/>
              </a:lnSpc>
              <a:spcBef>
                <a:spcPct val="0"/>
              </a:spcBef>
            </a:pPr>
            <a:r>
              <a:rPr lang="en-US" sz="7290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Welcome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00000">
            <a:off x="14392521" y="-2481204"/>
            <a:ext cx="5083136" cy="10166272"/>
          </a:xfrm>
          <a:custGeom>
            <a:avLst/>
            <a:gdLst/>
            <a:ahLst/>
            <a:cxnLst/>
            <a:rect r="r" b="b" t="t" l="l"/>
            <a:pathLst>
              <a:path h="10166272" w="5083136">
                <a:moveTo>
                  <a:pt x="0" y="0"/>
                </a:moveTo>
                <a:lnTo>
                  <a:pt x="5083136" y="0"/>
                </a:lnTo>
                <a:lnTo>
                  <a:pt x="5083136" y="10166272"/>
                </a:lnTo>
                <a:lnTo>
                  <a:pt x="0" y="10166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472858">
            <a:off x="459533" y="6400181"/>
            <a:ext cx="2970557" cy="5941114"/>
          </a:xfrm>
          <a:custGeom>
            <a:avLst/>
            <a:gdLst/>
            <a:ahLst/>
            <a:cxnLst/>
            <a:rect r="r" b="b" t="t" l="l"/>
            <a:pathLst>
              <a:path h="5941114" w="2970557">
                <a:moveTo>
                  <a:pt x="0" y="0"/>
                </a:moveTo>
                <a:lnTo>
                  <a:pt x="2970557" y="0"/>
                </a:lnTo>
                <a:lnTo>
                  <a:pt x="2970557" y="5941114"/>
                </a:lnTo>
                <a:lnTo>
                  <a:pt x="0" y="5941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97559" y="2963882"/>
            <a:ext cx="10729708" cy="3594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00"/>
              </a:lnSpc>
            </a:pPr>
            <a:r>
              <a:rPr lang="en-US" sz="15626" spc="500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Sonipat Plots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815698" y="8057088"/>
            <a:ext cx="1104666" cy="1104666"/>
          </a:xfrm>
          <a:custGeom>
            <a:avLst/>
            <a:gdLst/>
            <a:ahLst/>
            <a:cxnLst/>
            <a:rect r="r" b="b" t="t" l="l"/>
            <a:pathLst>
              <a:path h="1104666" w="1104666">
                <a:moveTo>
                  <a:pt x="0" y="0"/>
                </a:moveTo>
                <a:lnTo>
                  <a:pt x="1104666" y="0"/>
                </a:lnTo>
                <a:lnTo>
                  <a:pt x="1104666" y="1104666"/>
                </a:lnTo>
                <a:lnTo>
                  <a:pt x="0" y="110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303208">
            <a:off x="7954664" y="1028700"/>
            <a:ext cx="712491" cy="712491"/>
          </a:xfrm>
          <a:custGeom>
            <a:avLst/>
            <a:gdLst/>
            <a:ahLst/>
            <a:cxnLst/>
            <a:rect r="r" b="b" t="t" l="l"/>
            <a:pathLst>
              <a:path h="712491" w="712491">
                <a:moveTo>
                  <a:pt x="0" y="0"/>
                </a:moveTo>
                <a:lnTo>
                  <a:pt x="712490" y="0"/>
                </a:lnTo>
                <a:lnTo>
                  <a:pt x="712490" y="712491"/>
                </a:lnTo>
                <a:lnTo>
                  <a:pt x="0" y="7124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308316" y="8057088"/>
            <a:ext cx="1132632" cy="1154088"/>
          </a:xfrm>
          <a:custGeom>
            <a:avLst/>
            <a:gdLst/>
            <a:ahLst/>
            <a:cxnLst/>
            <a:rect r="r" b="b" t="t" l="l"/>
            <a:pathLst>
              <a:path h="1154088" w="1132632">
                <a:moveTo>
                  <a:pt x="0" y="0"/>
                </a:moveTo>
                <a:lnTo>
                  <a:pt x="1132632" y="0"/>
                </a:lnTo>
                <a:lnTo>
                  <a:pt x="1132632" y="1154087"/>
                </a:lnTo>
                <a:lnTo>
                  <a:pt x="0" y="11540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0012" y="393781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368260" y="8048709"/>
            <a:ext cx="3750111" cy="1064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3"/>
              </a:lnSpc>
            </a:pPr>
            <a:r>
              <a:rPr lang="en-US" sz="3059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Presented By: </a:t>
            </a:r>
          </a:p>
          <a:p>
            <a:pPr algn="l">
              <a:lnSpc>
                <a:spcPts val="4283"/>
              </a:lnSpc>
            </a:pPr>
            <a:r>
              <a:rPr lang="en-US" sz="3059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Sonipat Plots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1056" y="6405770"/>
            <a:ext cx="15725887" cy="862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5"/>
              </a:lnSpc>
              <a:spcBef>
                <a:spcPct val="0"/>
              </a:spcBef>
            </a:pPr>
            <a:r>
              <a:rPr lang="en-US" sz="4682" b="tru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“Smart Investments, Spacious Living – Sonipat Plots.”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3729606"/>
          </a:xfrm>
          <a:custGeom>
            <a:avLst/>
            <a:gdLst/>
            <a:ahLst/>
            <a:cxnLst/>
            <a:rect r="r" b="b" t="t" l="l"/>
            <a:pathLst>
              <a:path h="3729606" w="18288000">
                <a:moveTo>
                  <a:pt x="0" y="0"/>
                </a:moveTo>
                <a:lnTo>
                  <a:pt x="18288000" y="0"/>
                </a:lnTo>
                <a:lnTo>
                  <a:pt x="18288000" y="3729606"/>
                </a:lnTo>
                <a:lnTo>
                  <a:pt x="0" y="3729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929" r="0" b="-13724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98760" y="6219163"/>
            <a:ext cx="4199729" cy="2288857"/>
            <a:chOff x="0" y="0"/>
            <a:chExt cx="1287495" cy="7016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7495" cy="701686"/>
            </a:xfrm>
            <a:custGeom>
              <a:avLst/>
              <a:gdLst/>
              <a:ahLst/>
              <a:cxnLst/>
              <a:rect r="r" b="b" t="t" l="l"/>
              <a:pathLst>
                <a:path h="701686" w="1287495">
                  <a:moveTo>
                    <a:pt x="0" y="0"/>
                  </a:moveTo>
                  <a:lnTo>
                    <a:pt x="1287495" y="0"/>
                  </a:lnTo>
                  <a:lnTo>
                    <a:pt x="1287495" y="701686"/>
                  </a:lnTo>
                  <a:lnTo>
                    <a:pt x="0" y="701686"/>
                  </a:lnTo>
                  <a:close/>
                </a:path>
              </a:pathLst>
            </a:custGeom>
            <a:solidFill>
              <a:srgbClr val="F5FFF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287495" cy="7588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54"/>
                </a:lnSpc>
              </a:pPr>
              <a:r>
                <a:rPr lang="en-US" b="true" sz="3010" spc="54">
                  <a:solidFill>
                    <a:srgbClr val="000000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Exclusive lifestyle at </a:t>
              </a:r>
              <a:r>
                <a:rPr lang="en-US" b="true" sz="3010" spc="54" u="sng">
                  <a:solidFill>
                    <a:srgbClr val="000000"/>
                  </a:solidFill>
                  <a:latin typeface="TT Drugs Bold"/>
                  <a:ea typeface="TT Drugs Bold"/>
                  <a:cs typeface="TT Drugs Bold"/>
                  <a:sym typeface="TT Drugs Bold"/>
                  <a:hlinkClick r:id="rId4" tooltip="https://sonipatplots.in/news/sonipat-plots-for-sale-explore-top-developer-projects-sector-insights"/>
                </a:rPr>
                <a:t>Samyak Saffron Grand Sonipat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512668" y="6219163"/>
            <a:ext cx="3917539" cy="2370706"/>
            <a:chOff x="0" y="0"/>
            <a:chExt cx="1200986" cy="7267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00986" cy="726779"/>
            </a:xfrm>
            <a:custGeom>
              <a:avLst/>
              <a:gdLst/>
              <a:ahLst/>
              <a:cxnLst/>
              <a:rect r="r" b="b" t="t" l="l"/>
              <a:pathLst>
                <a:path h="726779" w="1200986">
                  <a:moveTo>
                    <a:pt x="0" y="0"/>
                  </a:moveTo>
                  <a:lnTo>
                    <a:pt x="1200986" y="0"/>
                  </a:lnTo>
                  <a:lnTo>
                    <a:pt x="1200986" y="726779"/>
                  </a:lnTo>
                  <a:lnTo>
                    <a:pt x="0" y="726779"/>
                  </a:lnTo>
                  <a:close/>
                </a:path>
              </a:pathLst>
            </a:custGeom>
            <a:solidFill>
              <a:srgbClr val="F5FFF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200986" cy="7839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54"/>
                </a:lnSpc>
              </a:pPr>
              <a:r>
                <a:rPr lang="en-US" b="true" sz="3010" spc="54">
                  <a:solidFill>
                    <a:srgbClr val="000000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Plots designed for comfort &amp; greenery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3439982" y="6301013"/>
            <a:ext cx="3528730" cy="2288857"/>
            <a:chOff x="0" y="0"/>
            <a:chExt cx="1081790" cy="7016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81790" cy="701686"/>
            </a:xfrm>
            <a:custGeom>
              <a:avLst/>
              <a:gdLst/>
              <a:ahLst/>
              <a:cxnLst/>
              <a:rect r="r" b="b" t="t" l="l"/>
              <a:pathLst>
                <a:path h="701686" w="1081790">
                  <a:moveTo>
                    <a:pt x="0" y="0"/>
                  </a:moveTo>
                  <a:lnTo>
                    <a:pt x="1081790" y="0"/>
                  </a:lnTo>
                  <a:lnTo>
                    <a:pt x="1081790" y="701686"/>
                  </a:lnTo>
                  <a:lnTo>
                    <a:pt x="0" y="701686"/>
                  </a:lnTo>
                  <a:close/>
                </a:path>
              </a:pathLst>
            </a:custGeom>
            <a:solidFill>
              <a:srgbClr val="F5FFF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081790" cy="7588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54"/>
                </a:lnSpc>
              </a:pPr>
              <a:r>
                <a:rPr lang="en-US" b="true" sz="3010" spc="54">
                  <a:solidFill>
                    <a:srgbClr val="000000"/>
                  </a:solidFill>
                  <a:latin typeface="TT Drugs Bold"/>
                  <a:ea typeface="TT Drugs Bold"/>
                  <a:cs typeface="TT Drugs Bold"/>
                  <a:sym typeface="TT Drugs Bold"/>
                </a:rPr>
                <a:t>Strong investment &amp; family-friendly project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3961" y="201379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5"/>
                </a:lnTo>
                <a:lnTo>
                  <a:pt x="0" y="9911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98894" y="439787"/>
            <a:ext cx="16090213" cy="1425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758"/>
              </a:lnSpc>
              <a:spcBef>
                <a:spcPct val="0"/>
              </a:spcBef>
            </a:pPr>
            <a:r>
              <a:rPr lang="en-US" b="true" sz="7684" spc="245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Samyak Saffron Grand Sonipat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39932" y="2139391"/>
            <a:ext cx="12263011" cy="1004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6"/>
              </a:lnSpc>
              <a:spcBef>
                <a:spcPct val="0"/>
              </a:spcBef>
            </a:pPr>
            <a:r>
              <a:rPr lang="en-US" sz="2939" spc="288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Samyak Saffron Grand Sonipat offers premium plots for modern living in Sonipat.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259833">
            <a:off x="15277502" y="8889260"/>
            <a:ext cx="4053440" cy="2067254"/>
          </a:xfrm>
          <a:custGeom>
            <a:avLst/>
            <a:gdLst/>
            <a:ahLst/>
            <a:cxnLst/>
            <a:rect r="r" b="b" t="t" l="l"/>
            <a:pathLst>
              <a:path h="2067254" w="4053440">
                <a:moveTo>
                  <a:pt x="0" y="0"/>
                </a:moveTo>
                <a:lnTo>
                  <a:pt x="4053439" y="0"/>
                </a:lnTo>
                <a:lnTo>
                  <a:pt x="4053439" y="2067255"/>
                </a:lnTo>
                <a:lnTo>
                  <a:pt x="0" y="2067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143206">
            <a:off x="14095662" y="-2479950"/>
            <a:ext cx="3975947" cy="7951895"/>
          </a:xfrm>
          <a:custGeom>
            <a:avLst/>
            <a:gdLst/>
            <a:ahLst/>
            <a:cxnLst/>
            <a:rect r="r" b="b" t="t" l="l"/>
            <a:pathLst>
              <a:path h="7951895" w="3975947">
                <a:moveTo>
                  <a:pt x="0" y="0"/>
                </a:moveTo>
                <a:lnTo>
                  <a:pt x="3975947" y="0"/>
                </a:lnTo>
                <a:lnTo>
                  <a:pt x="3975947" y="7951895"/>
                </a:lnTo>
                <a:lnTo>
                  <a:pt x="0" y="7951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55979" y="1903679"/>
            <a:ext cx="11543397" cy="1060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53"/>
              </a:lnSpc>
            </a:pPr>
            <a:r>
              <a:rPr lang="en-US" b="true" sz="6568" spc="18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Plots in Sector 33 Sonipat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9360391">
            <a:off x="-4802705" y="-829543"/>
            <a:ext cx="7224077" cy="14448154"/>
          </a:xfrm>
          <a:custGeom>
            <a:avLst/>
            <a:gdLst/>
            <a:ahLst/>
            <a:cxnLst/>
            <a:rect r="r" b="b" t="t" l="l"/>
            <a:pathLst>
              <a:path h="14448154" w="7224077">
                <a:moveTo>
                  <a:pt x="0" y="0"/>
                </a:moveTo>
                <a:lnTo>
                  <a:pt x="7224077" y="0"/>
                </a:lnTo>
                <a:lnTo>
                  <a:pt x="7224077" y="14448154"/>
                </a:lnTo>
                <a:lnTo>
                  <a:pt x="0" y="144481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812006">
            <a:off x="10028334" y="701685"/>
            <a:ext cx="1508648" cy="1508648"/>
          </a:xfrm>
          <a:custGeom>
            <a:avLst/>
            <a:gdLst/>
            <a:ahLst/>
            <a:cxnLst/>
            <a:rect r="r" b="b" t="t" l="l"/>
            <a:pathLst>
              <a:path h="1508648" w="1508648">
                <a:moveTo>
                  <a:pt x="0" y="0"/>
                </a:moveTo>
                <a:lnTo>
                  <a:pt x="1508648" y="0"/>
                </a:lnTo>
                <a:lnTo>
                  <a:pt x="1508648" y="1508648"/>
                </a:lnTo>
                <a:lnTo>
                  <a:pt x="0" y="1508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463" y="261149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5"/>
                </a:lnTo>
                <a:lnTo>
                  <a:pt x="0" y="9911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055979" y="4003385"/>
            <a:ext cx="13027656" cy="596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Approved layouts for </a:t>
            </a:r>
            <a:r>
              <a:rPr lang="en-US" sz="3500" spc="343" u="sng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  <a:hlinkClick r:id="rId10" tooltip="https://sonipatplots.in/news/sonipat-plots-for-sale-explore-top-developer-projects-sector-insights"/>
              </a:rPr>
              <a:t>Plots in Sector 33 Sonipat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55979" y="5790209"/>
            <a:ext cx="14843081" cy="60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18"/>
              </a:lnSpc>
              <a:spcBef>
                <a:spcPct val="0"/>
              </a:spcBef>
            </a:pPr>
            <a:r>
              <a:rPr lang="en-US" sz="3564" spc="349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Surrounded by top projects like Samyak Saffron Grand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55979" y="7500834"/>
            <a:ext cx="9933891" cy="60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18"/>
              </a:lnSpc>
              <a:spcBef>
                <a:spcPct val="0"/>
              </a:spcBef>
            </a:pPr>
            <a:r>
              <a:rPr lang="en-US" sz="3564" spc="349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High demand and strong connectivity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18725" y="1717725"/>
            <a:ext cx="8569275" cy="8569275"/>
          </a:xfrm>
          <a:custGeom>
            <a:avLst/>
            <a:gdLst/>
            <a:ahLst/>
            <a:cxnLst/>
            <a:rect r="r" b="b" t="t" l="l"/>
            <a:pathLst>
              <a:path h="8569275" w="8569275">
                <a:moveTo>
                  <a:pt x="0" y="0"/>
                </a:moveTo>
                <a:lnTo>
                  <a:pt x="8569275" y="0"/>
                </a:lnTo>
                <a:lnTo>
                  <a:pt x="8569275" y="8569275"/>
                </a:lnTo>
                <a:lnTo>
                  <a:pt x="0" y="856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72055" y="1203975"/>
            <a:ext cx="14740255" cy="2404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82"/>
              </a:lnSpc>
              <a:spcBef>
                <a:spcPct val="0"/>
              </a:spcBef>
            </a:pPr>
            <a:r>
              <a:rPr lang="en-US" b="true" sz="7810" spc="218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Why Choose Us as Your Property Partner?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536982" y="5148953"/>
            <a:ext cx="6136852" cy="3093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980"/>
              </a:lnSpc>
              <a:spcBef>
                <a:spcPct val="0"/>
              </a:spcBef>
            </a:pPr>
            <a:r>
              <a:rPr lang="en-US" b="true" sz="19113" spc="535" u="none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80%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3812006">
            <a:off x="10028334" y="701685"/>
            <a:ext cx="1508648" cy="1508648"/>
          </a:xfrm>
          <a:custGeom>
            <a:avLst/>
            <a:gdLst/>
            <a:ahLst/>
            <a:cxnLst/>
            <a:rect r="r" b="b" t="t" l="l"/>
            <a:pathLst>
              <a:path h="1508648" w="1508648">
                <a:moveTo>
                  <a:pt x="0" y="0"/>
                </a:moveTo>
                <a:lnTo>
                  <a:pt x="1508648" y="0"/>
                </a:lnTo>
                <a:lnTo>
                  <a:pt x="1508648" y="1508648"/>
                </a:lnTo>
                <a:lnTo>
                  <a:pt x="0" y="1508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488219">
            <a:off x="-2747946" y="7505288"/>
            <a:ext cx="4704064" cy="4704064"/>
          </a:xfrm>
          <a:custGeom>
            <a:avLst/>
            <a:gdLst/>
            <a:ahLst/>
            <a:cxnLst/>
            <a:rect r="r" b="b" t="t" l="l"/>
            <a:pathLst>
              <a:path h="4704064" w="4704064">
                <a:moveTo>
                  <a:pt x="0" y="0"/>
                </a:moveTo>
                <a:lnTo>
                  <a:pt x="4704065" y="0"/>
                </a:lnTo>
                <a:lnTo>
                  <a:pt x="4704065" y="4704065"/>
                </a:lnTo>
                <a:lnTo>
                  <a:pt x="0" y="4704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797332" y="7260178"/>
            <a:ext cx="7501638" cy="2313769"/>
          </a:xfrm>
          <a:prstGeom prst="rect">
            <a:avLst/>
          </a:prstGeom>
        </p:spPr>
      </p:pic>
      <p:sp>
        <p:nvSpPr>
          <p:cNvPr name="Freeform 9" id="9"/>
          <p:cNvSpPr/>
          <p:nvPr/>
        </p:nvSpPr>
        <p:spPr>
          <a:xfrm flipH="false" flipV="false" rot="0">
            <a:off x="234424" y="289010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7" y="0"/>
                </a:lnTo>
                <a:lnTo>
                  <a:pt x="2529597" y="991165"/>
                </a:lnTo>
                <a:lnTo>
                  <a:pt x="0" y="9911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672055" y="4237402"/>
            <a:ext cx="6797652" cy="1088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16"/>
              </a:lnSpc>
              <a:spcBef>
                <a:spcPct val="0"/>
              </a:spcBef>
            </a:pPr>
            <a:r>
              <a:rPr lang="en-US" sz="3200" spc="313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Auth</a:t>
            </a:r>
            <a:r>
              <a:rPr lang="en-US" sz="3200" spc="313" u="none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orized for Eldeco plots &amp; Samyak Saffron Grand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72055" y="5955016"/>
            <a:ext cx="6797652" cy="1088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16"/>
              </a:lnSpc>
              <a:spcBef>
                <a:spcPct val="0"/>
              </a:spcBef>
            </a:pPr>
            <a:r>
              <a:rPr lang="en-US" sz="3200" spc="313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Expe</a:t>
            </a:r>
            <a:r>
              <a:rPr lang="en-US" sz="3200" spc="313" u="none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rtise in </a:t>
            </a:r>
            <a:r>
              <a:rPr lang="en-US" sz="3200" spc="313" u="sng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  <a:hlinkClick r:id="rId9" tooltip="http://www.sonipatplots.in"/>
              </a:rPr>
              <a:t>Affordable housing Sonipat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72055" y="7672630"/>
            <a:ext cx="6797652" cy="1088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16"/>
              </a:lnSpc>
              <a:spcBef>
                <a:spcPct val="0"/>
              </a:spcBef>
            </a:pPr>
            <a:r>
              <a:rPr lang="en-US" sz="3200" spc="313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T</a:t>
            </a:r>
            <a:r>
              <a:rPr lang="en-US" sz="3200" spc="313" u="none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ransparent deals with full legal support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924144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01006" y="-1416307"/>
            <a:ext cx="4116588" cy="3555235"/>
          </a:xfrm>
          <a:custGeom>
            <a:avLst/>
            <a:gdLst/>
            <a:ahLst/>
            <a:cxnLst/>
            <a:rect r="r" b="b" t="t" l="l"/>
            <a:pathLst>
              <a:path h="3555235" w="4116588">
                <a:moveTo>
                  <a:pt x="0" y="0"/>
                </a:moveTo>
                <a:lnTo>
                  <a:pt x="4116588" y="0"/>
                </a:lnTo>
                <a:lnTo>
                  <a:pt x="4116588" y="3555235"/>
                </a:lnTo>
                <a:lnTo>
                  <a:pt x="0" y="3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18451" y="434520"/>
            <a:ext cx="4116588" cy="3555235"/>
          </a:xfrm>
          <a:custGeom>
            <a:avLst/>
            <a:gdLst/>
            <a:ahLst/>
            <a:cxnLst/>
            <a:rect r="r" b="b" t="t" l="l"/>
            <a:pathLst>
              <a:path h="3555235" w="4116588">
                <a:moveTo>
                  <a:pt x="0" y="0"/>
                </a:moveTo>
                <a:lnTo>
                  <a:pt x="4116589" y="0"/>
                </a:lnTo>
                <a:lnTo>
                  <a:pt x="4116589" y="3555235"/>
                </a:lnTo>
                <a:lnTo>
                  <a:pt x="0" y="3555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290018" y="2222330"/>
            <a:ext cx="4116588" cy="3555235"/>
          </a:xfrm>
          <a:custGeom>
            <a:avLst/>
            <a:gdLst/>
            <a:ahLst/>
            <a:cxnLst/>
            <a:rect r="r" b="b" t="t" l="l"/>
            <a:pathLst>
              <a:path h="3555235" w="4116588">
                <a:moveTo>
                  <a:pt x="0" y="0"/>
                </a:moveTo>
                <a:lnTo>
                  <a:pt x="4116588" y="0"/>
                </a:lnTo>
                <a:lnTo>
                  <a:pt x="4116588" y="3555236"/>
                </a:lnTo>
                <a:lnTo>
                  <a:pt x="0" y="3555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08770" y="361311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359854" y="5095875"/>
            <a:ext cx="11621359" cy="107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6"/>
              </a:lnSpc>
              <a:spcBef>
                <a:spcPct val="0"/>
              </a:spcBef>
            </a:pPr>
            <a:r>
              <a:rPr lang="en-US" sz="3458" spc="9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Explore Plots in Kharkhoda, Sector 33 &amp; </a:t>
            </a:r>
            <a:r>
              <a:rPr lang="en-US" sz="3458" spc="96" u="sng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  <a:hlinkClick r:id="rId8" tooltip="https://sonipatplots.in/news/sonipat-plots-for-sale-explore-top-developer-projects-sector-insights"/>
              </a:rPr>
              <a:t>Samyak Saffron Grand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54747" y="1368837"/>
            <a:ext cx="16031573" cy="315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643"/>
              </a:lnSpc>
              <a:spcBef>
                <a:spcPct val="0"/>
              </a:spcBef>
            </a:pPr>
            <a:r>
              <a:rPr lang="en-US" b="true" sz="10124" spc="28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CONTACT US FOR BEST DEALS IN SONIPAT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33320" y="6746507"/>
            <a:ext cx="11621359" cy="574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76"/>
              </a:lnSpc>
              <a:spcBef>
                <a:spcPct val="0"/>
              </a:spcBef>
            </a:pPr>
            <a:r>
              <a:rPr lang="en-US" sz="3458" spc="96">
                <a:solidFill>
                  <a:srgbClr val="EE82EE"/>
                </a:solidFill>
                <a:latin typeface="Codec Pro"/>
                <a:ea typeface="Codec Pro"/>
                <a:cs typeface="Codec Pro"/>
                <a:sym typeface="Codec Pro"/>
              </a:rPr>
              <a:t>O</a:t>
            </a:r>
            <a:r>
              <a:rPr lang="en-US" sz="3458" spc="96">
                <a:solidFill>
                  <a:srgbClr val="EE82EE"/>
                </a:solidFill>
                <a:latin typeface="Codec Pro"/>
                <a:ea typeface="Codec Pro"/>
                <a:cs typeface="Codec Pro"/>
                <a:sym typeface="Codec Pro"/>
              </a:rPr>
              <a:t>ptions from budget housing to luxury villas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68659" y="7892364"/>
            <a:ext cx="11621359" cy="107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6"/>
              </a:lnSpc>
            </a:pPr>
            <a:r>
              <a:rPr lang="en-US" sz="3458" spc="96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Call today to book your plot in Sonipat</a:t>
            </a:r>
          </a:p>
          <a:p>
            <a:pPr algn="ctr" marL="0" indent="0" lvl="0">
              <a:lnSpc>
                <a:spcPts val="3976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8880508" cy="8880508"/>
          </a:xfrm>
          <a:custGeom>
            <a:avLst/>
            <a:gdLst/>
            <a:ahLst/>
            <a:cxnLst/>
            <a:rect r="r" b="b" t="t" l="l"/>
            <a:pathLst>
              <a:path h="8880508" w="8880508">
                <a:moveTo>
                  <a:pt x="0" y="0"/>
                </a:moveTo>
                <a:lnTo>
                  <a:pt x="8880508" y="0"/>
                </a:lnTo>
                <a:lnTo>
                  <a:pt x="8880508" y="8880508"/>
                </a:lnTo>
                <a:lnTo>
                  <a:pt x="0" y="888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8685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16524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71391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26259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43212" y="8363166"/>
            <a:ext cx="4618008" cy="4618008"/>
          </a:xfrm>
          <a:custGeom>
            <a:avLst/>
            <a:gdLst/>
            <a:ahLst/>
            <a:cxnLst/>
            <a:rect r="r" b="b" t="t" l="l"/>
            <a:pathLst>
              <a:path h="4618008" w="4618008">
                <a:moveTo>
                  <a:pt x="0" y="0"/>
                </a:moveTo>
                <a:lnTo>
                  <a:pt x="4618008" y="0"/>
                </a:lnTo>
                <a:lnTo>
                  <a:pt x="4618008" y="4618008"/>
                </a:lnTo>
                <a:lnTo>
                  <a:pt x="0" y="4618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51822" y="7473446"/>
            <a:ext cx="6214132" cy="6214132"/>
          </a:xfrm>
          <a:custGeom>
            <a:avLst/>
            <a:gdLst/>
            <a:ahLst/>
            <a:cxnLst/>
            <a:rect r="r" b="b" t="t" l="l"/>
            <a:pathLst>
              <a:path h="6214132" w="6214132">
                <a:moveTo>
                  <a:pt x="0" y="0"/>
                </a:moveTo>
                <a:lnTo>
                  <a:pt x="6214132" y="0"/>
                </a:lnTo>
                <a:lnTo>
                  <a:pt x="6214132" y="6214132"/>
                </a:lnTo>
                <a:lnTo>
                  <a:pt x="0" y="6214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823471"/>
            <a:ext cx="1392724" cy="1773143"/>
          </a:xfrm>
          <a:custGeom>
            <a:avLst/>
            <a:gdLst/>
            <a:ahLst/>
            <a:cxnLst/>
            <a:rect r="r" b="b" t="t" l="l"/>
            <a:pathLst>
              <a:path h="1773143" w="1392724">
                <a:moveTo>
                  <a:pt x="0" y="0"/>
                </a:moveTo>
                <a:lnTo>
                  <a:pt x="1392724" y="0"/>
                </a:lnTo>
                <a:lnTo>
                  <a:pt x="1392724" y="1773143"/>
                </a:lnTo>
                <a:lnTo>
                  <a:pt x="0" y="1773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640929" y="6525371"/>
            <a:ext cx="616771" cy="616771"/>
          </a:xfrm>
          <a:custGeom>
            <a:avLst/>
            <a:gdLst/>
            <a:ahLst/>
            <a:cxnLst/>
            <a:rect r="r" b="b" t="t" l="l"/>
            <a:pathLst>
              <a:path h="616771" w="616771">
                <a:moveTo>
                  <a:pt x="0" y="0"/>
                </a:moveTo>
                <a:lnTo>
                  <a:pt x="616771" y="0"/>
                </a:lnTo>
                <a:lnTo>
                  <a:pt x="616771" y="616770"/>
                </a:lnTo>
                <a:lnTo>
                  <a:pt x="0" y="616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3886" y="327889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989133" y="1413958"/>
            <a:ext cx="9009326" cy="2003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188"/>
              </a:lnSpc>
              <a:spcBef>
                <a:spcPct val="0"/>
              </a:spcBef>
            </a:pPr>
            <a:r>
              <a:rPr lang="en-US" b="true" sz="10848" spc="347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Get In Touch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10907" y="3983338"/>
            <a:ext cx="7965778" cy="828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</a:t>
            </a: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obile — +91-9990536116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762714" y="5697265"/>
            <a:ext cx="9462162" cy="828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Mail</a:t>
            </a: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—contact@sonipatplots.in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75815" y="7368519"/>
            <a:ext cx="9635960" cy="828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</a:t>
            </a: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ebsite- https://sonipatplots.in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259444" y="-34190"/>
            <a:ext cx="6028556" cy="10321190"/>
            <a:chOff x="0" y="0"/>
            <a:chExt cx="8038074" cy="1376158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30542" t="0" r="30542" b="0"/>
            <a:stretch>
              <a:fillRect/>
            </a:stretch>
          </p:blipFill>
          <p:spPr>
            <a:xfrm flipH="false" flipV="false">
              <a:off x="0" y="0"/>
              <a:ext cx="8038074" cy="13761587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4233482" y="3212791"/>
            <a:ext cx="9622446" cy="6689482"/>
            <a:chOff x="0" y="0"/>
            <a:chExt cx="2534307" cy="1761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34307" cy="1761839"/>
            </a:xfrm>
            <a:custGeom>
              <a:avLst/>
              <a:gdLst/>
              <a:ahLst/>
              <a:cxnLst/>
              <a:rect r="r" b="b" t="t" l="l"/>
              <a:pathLst>
                <a:path h="1761839" w="2534307">
                  <a:moveTo>
                    <a:pt x="26551" y="0"/>
                  </a:moveTo>
                  <a:lnTo>
                    <a:pt x="2507756" y="0"/>
                  </a:lnTo>
                  <a:cubicBezTo>
                    <a:pt x="2522420" y="0"/>
                    <a:pt x="2534307" y="11887"/>
                    <a:pt x="2534307" y="26551"/>
                  </a:cubicBezTo>
                  <a:lnTo>
                    <a:pt x="2534307" y="1735288"/>
                  </a:lnTo>
                  <a:cubicBezTo>
                    <a:pt x="2534307" y="1749952"/>
                    <a:pt x="2522420" y="1761839"/>
                    <a:pt x="2507756" y="1761839"/>
                  </a:cubicBezTo>
                  <a:lnTo>
                    <a:pt x="26551" y="1761839"/>
                  </a:lnTo>
                  <a:cubicBezTo>
                    <a:pt x="11887" y="1761839"/>
                    <a:pt x="0" y="1749952"/>
                    <a:pt x="0" y="1735288"/>
                  </a:cubicBezTo>
                  <a:lnTo>
                    <a:pt x="0" y="26551"/>
                  </a:lnTo>
                  <a:cubicBezTo>
                    <a:pt x="0" y="11887"/>
                    <a:pt x="11887" y="0"/>
                    <a:pt x="265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534307" cy="17713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524089"/>
            <a:ext cx="16429189" cy="2208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78"/>
              </a:lnSpc>
              <a:spcBef>
                <a:spcPct val="0"/>
              </a:spcBef>
            </a:pPr>
            <a:r>
              <a:rPr lang="en-US" b="true" sz="6055" spc="193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Welcome to Your Trusted Property Dealer in Sonipat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8674802">
            <a:off x="-1492961" y="204014"/>
            <a:ext cx="2274923" cy="4549846"/>
          </a:xfrm>
          <a:custGeom>
            <a:avLst/>
            <a:gdLst/>
            <a:ahLst/>
            <a:cxnLst/>
            <a:rect r="r" b="b" t="t" l="l"/>
            <a:pathLst>
              <a:path h="4549846" w="2274923">
                <a:moveTo>
                  <a:pt x="0" y="0"/>
                </a:moveTo>
                <a:lnTo>
                  <a:pt x="2274923" y="0"/>
                </a:lnTo>
                <a:lnTo>
                  <a:pt x="2274923" y="4549846"/>
                </a:lnTo>
                <a:lnTo>
                  <a:pt x="0" y="4549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394747" y="7066238"/>
            <a:ext cx="4846893" cy="4846893"/>
          </a:xfrm>
          <a:custGeom>
            <a:avLst/>
            <a:gdLst/>
            <a:ahLst/>
            <a:cxnLst/>
            <a:rect r="r" b="b" t="t" l="l"/>
            <a:pathLst>
              <a:path h="4846893" w="4846893">
                <a:moveTo>
                  <a:pt x="0" y="0"/>
                </a:moveTo>
                <a:lnTo>
                  <a:pt x="4846894" y="0"/>
                </a:lnTo>
                <a:lnTo>
                  <a:pt x="4846894" y="4846894"/>
                </a:lnTo>
                <a:lnTo>
                  <a:pt x="0" y="4846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960935" y="3969040"/>
            <a:ext cx="8366130" cy="5289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98823" indent="-399412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reliable partner for</a:t>
            </a:r>
            <a:r>
              <a:rPr lang="en-US" b="true" sz="36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real estate in Haryana</a:t>
            </a:r>
          </a:p>
          <a:p>
            <a:pPr algn="ctr">
              <a:lnSpc>
                <a:spcPts val="5179"/>
              </a:lnSpc>
            </a:pPr>
          </a:p>
          <a:p>
            <a:pPr algn="ctr" marL="798823" indent="-399412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Special focus on </a:t>
            </a:r>
            <a:r>
              <a:rPr lang="en-US" b="true" sz="3699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8" tooltip="http://www.sonipatplots.in"/>
              </a:rPr>
              <a:t>Affordable housing Sonipat</a:t>
            </a:r>
            <a:r>
              <a:rPr lang="en-US" b="true" sz="36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projects</a:t>
            </a:r>
          </a:p>
          <a:p>
            <a:pPr algn="ctr">
              <a:lnSpc>
                <a:spcPts val="5179"/>
              </a:lnSpc>
            </a:pPr>
          </a:p>
          <a:p>
            <a:pPr algn="ctr" marL="798823" indent="-399412" lvl="1">
              <a:lnSpc>
                <a:spcPts val="5179"/>
              </a:lnSpc>
              <a:buFont typeface="Arial"/>
              <a:buChar char="•"/>
            </a:pPr>
            <a:r>
              <a:rPr lang="en-US" b="true" sz="36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Helping families and investors find the right property</a:t>
            </a:r>
          </a:p>
          <a:p>
            <a:pPr algn="ctr">
              <a:lnSpc>
                <a:spcPts val="104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96531" y="533118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53638" y="5143500"/>
            <a:ext cx="2930312" cy="2530724"/>
          </a:xfrm>
          <a:custGeom>
            <a:avLst/>
            <a:gdLst/>
            <a:ahLst/>
            <a:cxnLst/>
            <a:rect r="r" b="b" t="t" l="l"/>
            <a:pathLst>
              <a:path h="2530724" w="2930312">
                <a:moveTo>
                  <a:pt x="0" y="0"/>
                </a:moveTo>
                <a:lnTo>
                  <a:pt x="2930313" y="0"/>
                </a:lnTo>
                <a:lnTo>
                  <a:pt x="2930313" y="2530724"/>
                </a:lnTo>
                <a:lnTo>
                  <a:pt x="0" y="2530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62100" y="5579814"/>
            <a:ext cx="1513389" cy="1658096"/>
          </a:xfrm>
          <a:custGeom>
            <a:avLst/>
            <a:gdLst/>
            <a:ahLst/>
            <a:cxnLst/>
            <a:rect r="r" b="b" t="t" l="l"/>
            <a:pathLst>
              <a:path h="1658096" w="1513389">
                <a:moveTo>
                  <a:pt x="0" y="0"/>
                </a:moveTo>
                <a:lnTo>
                  <a:pt x="1513389" y="0"/>
                </a:lnTo>
                <a:lnTo>
                  <a:pt x="1513389" y="1658096"/>
                </a:lnTo>
                <a:lnTo>
                  <a:pt x="0" y="1658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28988" y="5143500"/>
            <a:ext cx="2930312" cy="2530724"/>
          </a:xfrm>
          <a:custGeom>
            <a:avLst/>
            <a:gdLst/>
            <a:ahLst/>
            <a:cxnLst/>
            <a:rect r="r" b="b" t="t" l="l"/>
            <a:pathLst>
              <a:path h="2530724" w="2930312">
                <a:moveTo>
                  <a:pt x="0" y="0"/>
                </a:moveTo>
                <a:lnTo>
                  <a:pt x="2930312" y="0"/>
                </a:lnTo>
                <a:lnTo>
                  <a:pt x="2930312" y="2530724"/>
                </a:lnTo>
                <a:lnTo>
                  <a:pt x="0" y="2530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42663" y="6611769"/>
            <a:ext cx="2930312" cy="2530724"/>
          </a:xfrm>
          <a:custGeom>
            <a:avLst/>
            <a:gdLst/>
            <a:ahLst/>
            <a:cxnLst/>
            <a:rect r="r" b="b" t="t" l="l"/>
            <a:pathLst>
              <a:path h="2530724" w="2930312">
                <a:moveTo>
                  <a:pt x="0" y="0"/>
                </a:moveTo>
                <a:lnTo>
                  <a:pt x="2930312" y="0"/>
                </a:lnTo>
                <a:lnTo>
                  <a:pt x="2930312" y="2530724"/>
                </a:lnTo>
                <a:lnTo>
                  <a:pt x="0" y="25307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011740" y="5662022"/>
            <a:ext cx="1564808" cy="1493680"/>
          </a:xfrm>
          <a:custGeom>
            <a:avLst/>
            <a:gdLst/>
            <a:ahLst/>
            <a:cxnLst/>
            <a:rect r="r" b="b" t="t" l="l"/>
            <a:pathLst>
              <a:path h="1493680" w="1564808">
                <a:moveTo>
                  <a:pt x="0" y="0"/>
                </a:moveTo>
                <a:lnTo>
                  <a:pt x="1564808" y="0"/>
                </a:lnTo>
                <a:lnTo>
                  <a:pt x="1564808" y="1493680"/>
                </a:lnTo>
                <a:lnTo>
                  <a:pt x="0" y="1493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483951" y="7155702"/>
            <a:ext cx="1654878" cy="1679305"/>
          </a:xfrm>
          <a:custGeom>
            <a:avLst/>
            <a:gdLst/>
            <a:ahLst/>
            <a:cxnLst/>
            <a:rect r="r" b="b" t="t" l="l"/>
            <a:pathLst>
              <a:path h="1679305" w="1654878">
                <a:moveTo>
                  <a:pt x="0" y="0"/>
                </a:moveTo>
                <a:lnTo>
                  <a:pt x="1654878" y="0"/>
                </a:lnTo>
                <a:lnTo>
                  <a:pt x="1654878" y="1679305"/>
                </a:lnTo>
                <a:lnTo>
                  <a:pt x="0" y="16793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11384" y="317636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72773" y="1927925"/>
            <a:ext cx="16676594" cy="1201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54"/>
              </a:lnSpc>
              <a:spcBef>
                <a:spcPct val="0"/>
              </a:spcBef>
            </a:pPr>
            <a:r>
              <a:rPr lang="en-US" b="true" sz="6467" spc="206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Why Choose Sonipat for Real Estate?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72773" y="4034718"/>
            <a:ext cx="626948" cy="6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69"/>
              </a:lnSpc>
              <a:spcBef>
                <a:spcPct val="0"/>
              </a:spcBef>
            </a:pPr>
            <a:r>
              <a:rPr lang="en-US" b="true" sz="3263" spc="104">
                <a:solidFill>
                  <a:srgbClr val="EE82E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99722" y="4091868"/>
            <a:ext cx="6744278" cy="1036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54"/>
              </a:lnSpc>
              <a:spcBef>
                <a:spcPct val="0"/>
              </a:spcBef>
            </a:pPr>
            <a:r>
              <a:rPr lang="en-US" sz="3010" spc="295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Growing NCR hub with excellent connectivity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72773" y="5854160"/>
            <a:ext cx="626948" cy="6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69"/>
              </a:lnSpc>
              <a:spcBef>
                <a:spcPct val="0"/>
              </a:spcBef>
            </a:pPr>
            <a:r>
              <a:rPr lang="en-US" b="true" sz="3263" spc="104">
                <a:solidFill>
                  <a:srgbClr val="EE82E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99722" y="5911310"/>
            <a:ext cx="6744278" cy="1036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54"/>
              </a:lnSpc>
              <a:spcBef>
                <a:spcPct val="0"/>
              </a:spcBef>
            </a:pPr>
            <a:r>
              <a:rPr lang="en-US" sz="3010" spc="295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From </a:t>
            </a:r>
            <a:r>
              <a:rPr lang="en-US" sz="3010" spc="295" u="sng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  <a:hlinkClick r:id="rId12" tooltip="http://www.sonipatplots.in"/>
              </a:rPr>
              <a:t>Plots for villas in Sonipat</a:t>
            </a:r>
            <a:r>
              <a:rPr lang="en-US" sz="3010" spc="295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 to modern housing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72773" y="7670530"/>
            <a:ext cx="626948" cy="61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69"/>
              </a:lnSpc>
              <a:spcBef>
                <a:spcPct val="0"/>
              </a:spcBef>
            </a:pPr>
            <a:r>
              <a:rPr lang="en-US" b="true" sz="3263" spc="104">
                <a:solidFill>
                  <a:srgbClr val="EE82E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03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99722" y="7727680"/>
            <a:ext cx="6744278" cy="1036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54"/>
              </a:lnSpc>
              <a:spcBef>
                <a:spcPct val="0"/>
              </a:spcBef>
            </a:pPr>
            <a:r>
              <a:rPr lang="en-US" sz="3010" spc="295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Strong potential for long-term investment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026374" y="3200570"/>
            <a:ext cx="5723451" cy="572345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76200" lIns="76200" bIns="76200" rIns="76200"/>
            <a:lstStyle/>
            <a:p>
              <a:pPr algn="ctr">
                <a:lnSpc>
                  <a:spcPts val="205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397574" y="1985552"/>
            <a:ext cx="3352251" cy="3352251"/>
          </a:xfrm>
          <a:custGeom>
            <a:avLst/>
            <a:gdLst/>
            <a:ahLst/>
            <a:cxnLst/>
            <a:rect r="r" b="b" t="t" l="l"/>
            <a:pathLst>
              <a:path h="3352251" w="3352251">
                <a:moveTo>
                  <a:pt x="0" y="0"/>
                </a:moveTo>
                <a:lnTo>
                  <a:pt x="3352251" y="0"/>
                </a:lnTo>
                <a:lnTo>
                  <a:pt x="3352251" y="3352251"/>
                </a:lnTo>
                <a:lnTo>
                  <a:pt x="0" y="3352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674802">
            <a:off x="-108762" y="-1587480"/>
            <a:ext cx="2274923" cy="4549846"/>
          </a:xfrm>
          <a:custGeom>
            <a:avLst/>
            <a:gdLst/>
            <a:ahLst/>
            <a:cxnLst/>
            <a:rect r="r" b="b" t="t" l="l"/>
            <a:pathLst>
              <a:path h="4549846" w="2274923">
                <a:moveTo>
                  <a:pt x="0" y="0"/>
                </a:moveTo>
                <a:lnTo>
                  <a:pt x="2274924" y="0"/>
                </a:lnTo>
                <a:lnTo>
                  <a:pt x="2274924" y="4549846"/>
                </a:lnTo>
                <a:lnTo>
                  <a:pt x="0" y="4549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37305" y="8541369"/>
            <a:ext cx="4790663" cy="2404042"/>
          </a:xfrm>
          <a:custGeom>
            <a:avLst/>
            <a:gdLst/>
            <a:ahLst/>
            <a:cxnLst/>
            <a:rect r="r" b="b" t="t" l="l"/>
            <a:pathLst>
              <a:path h="2404042" w="4790663">
                <a:moveTo>
                  <a:pt x="0" y="0"/>
                </a:moveTo>
                <a:lnTo>
                  <a:pt x="4790663" y="0"/>
                </a:lnTo>
                <a:lnTo>
                  <a:pt x="4790663" y="2404042"/>
                </a:lnTo>
                <a:lnTo>
                  <a:pt x="0" y="24040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03440" y="4555510"/>
            <a:ext cx="10449056" cy="2390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3204" indent="-366602" lvl="1">
              <a:lnSpc>
                <a:spcPts val="4754"/>
              </a:lnSpc>
              <a:buFont typeface="Arial"/>
              <a:buChar char="•"/>
            </a:pPr>
            <a:r>
              <a:rPr lang="en-US" sz="3396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Wide options in </a:t>
            </a:r>
            <a:r>
              <a:rPr lang="en-US" sz="3396" u="sng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  <a:hlinkClick r:id="rId9" tooltip="http://www.sonipatplots.in"/>
              </a:rPr>
              <a:t>Affordable housing Sonipat</a:t>
            </a:r>
          </a:p>
          <a:p>
            <a:pPr algn="l" marL="733204" indent="-366602" lvl="1">
              <a:lnSpc>
                <a:spcPts val="4754"/>
              </a:lnSpc>
              <a:buFont typeface="Arial"/>
              <a:buChar char="•"/>
            </a:pPr>
            <a:r>
              <a:rPr lang="en-US" sz="3396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Budget-friendly homes with good amenities</a:t>
            </a:r>
          </a:p>
          <a:p>
            <a:pPr algn="l" marL="733204" indent="-366602" lvl="1">
              <a:lnSpc>
                <a:spcPts val="4754"/>
              </a:lnSpc>
              <a:buFont typeface="Arial"/>
              <a:buChar char="•"/>
            </a:pPr>
            <a:r>
              <a:rPr lang="en-US" sz="3396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Smooth and secure buying process</a:t>
            </a:r>
          </a:p>
          <a:p>
            <a:pPr algn="l" marL="0" indent="0" lvl="0">
              <a:lnSpc>
                <a:spcPts val="4754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04427" y="191861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5"/>
                </a:lnTo>
                <a:lnTo>
                  <a:pt x="0" y="991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69226" y="2529912"/>
            <a:ext cx="14168831" cy="113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96"/>
              </a:lnSpc>
              <a:spcBef>
                <a:spcPct val="0"/>
              </a:spcBef>
            </a:pPr>
            <a:r>
              <a:rPr lang="en-US" b="true" sz="6068" spc="19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Affordable Housing in Sonipat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293865" y="6635282"/>
            <a:ext cx="10788095" cy="7904732"/>
          </a:xfrm>
          <a:custGeom>
            <a:avLst/>
            <a:gdLst/>
            <a:ahLst/>
            <a:cxnLst/>
            <a:rect r="r" b="b" t="t" l="l"/>
            <a:pathLst>
              <a:path h="7904732" w="10788095">
                <a:moveTo>
                  <a:pt x="0" y="0"/>
                </a:moveTo>
                <a:lnTo>
                  <a:pt x="10788095" y="0"/>
                </a:lnTo>
                <a:lnTo>
                  <a:pt x="10788095" y="7904731"/>
                </a:lnTo>
                <a:lnTo>
                  <a:pt x="0" y="79047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57775" y="-6263190"/>
            <a:ext cx="13978141" cy="10242165"/>
          </a:xfrm>
          <a:custGeom>
            <a:avLst/>
            <a:gdLst/>
            <a:ahLst/>
            <a:cxnLst/>
            <a:rect r="r" b="b" t="t" l="l"/>
            <a:pathLst>
              <a:path h="10242165" w="13978141">
                <a:moveTo>
                  <a:pt x="0" y="0"/>
                </a:moveTo>
                <a:lnTo>
                  <a:pt x="13978141" y="0"/>
                </a:lnTo>
                <a:lnTo>
                  <a:pt x="13978141" y="10242165"/>
                </a:lnTo>
                <a:lnTo>
                  <a:pt x="0" y="102421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83574" y="3824175"/>
            <a:ext cx="2638650" cy="2638650"/>
          </a:xfrm>
          <a:custGeom>
            <a:avLst/>
            <a:gdLst/>
            <a:ahLst/>
            <a:cxnLst/>
            <a:rect r="r" b="b" t="t" l="l"/>
            <a:pathLst>
              <a:path h="2638650" w="2638650">
                <a:moveTo>
                  <a:pt x="0" y="0"/>
                </a:moveTo>
                <a:lnTo>
                  <a:pt x="2638651" y="0"/>
                </a:lnTo>
                <a:lnTo>
                  <a:pt x="2638651" y="2638650"/>
                </a:lnTo>
                <a:lnTo>
                  <a:pt x="0" y="263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70700" y="4397858"/>
            <a:ext cx="2638650" cy="2638650"/>
          </a:xfrm>
          <a:custGeom>
            <a:avLst/>
            <a:gdLst/>
            <a:ahLst/>
            <a:cxnLst/>
            <a:rect r="r" b="b" t="t" l="l"/>
            <a:pathLst>
              <a:path h="2638650" w="2638650">
                <a:moveTo>
                  <a:pt x="0" y="0"/>
                </a:moveTo>
                <a:lnTo>
                  <a:pt x="2638650" y="0"/>
                </a:lnTo>
                <a:lnTo>
                  <a:pt x="2638650" y="2638650"/>
                </a:lnTo>
                <a:lnTo>
                  <a:pt x="0" y="263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21777" y="3288709"/>
            <a:ext cx="2638650" cy="2638650"/>
          </a:xfrm>
          <a:custGeom>
            <a:avLst/>
            <a:gdLst/>
            <a:ahLst/>
            <a:cxnLst/>
            <a:rect r="r" b="b" t="t" l="l"/>
            <a:pathLst>
              <a:path h="2638650" w="2638650">
                <a:moveTo>
                  <a:pt x="0" y="0"/>
                </a:moveTo>
                <a:lnTo>
                  <a:pt x="2638651" y="0"/>
                </a:lnTo>
                <a:lnTo>
                  <a:pt x="2638651" y="2638650"/>
                </a:lnTo>
                <a:lnTo>
                  <a:pt x="0" y="2638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4922225" y="5143500"/>
            <a:ext cx="2948475" cy="573683"/>
          </a:xfrm>
          <a:prstGeom prst="line">
            <a:avLst/>
          </a:prstGeom>
          <a:ln cap="flat" w="66675">
            <a:solidFill>
              <a:srgbClr val="EE82E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0509350" y="4608034"/>
            <a:ext cx="2812427" cy="1109149"/>
          </a:xfrm>
          <a:prstGeom prst="line">
            <a:avLst/>
          </a:prstGeom>
          <a:ln cap="flat" w="66675">
            <a:solidFill>
              <a:srgbClr val="EE82E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57463" y="337937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10719" y="1262426"/>
            <a:ext cx="14034197" cy="1271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520"/>
              </a:lnSpc>
              <a:spcBef>
                <a:spcPct val="0"/>
              </a:spcBef>
            </a:pPr>
            <a:r>
              <a:rPr lang="en-US" b="true" sz="6800" spc="217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Premium Villa Plots in Sonipat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89425" y="6776279"/>
            <a:ext cx="626948" cy="602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69"/>
              </a:lnSpc>
              <a:spcBef>
                <a:spcPct val="0"/>
              </a:spcBef>
            </a:pPr>
            <a:r>
              <a:rPr lang="en-US" b="true" sz="3263" spc="10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96999" y="7461282"/>
            <a:ext cx="2811802" cy="1926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78"/>
              </a:lnSpc>
              <a:spcBef>
                <a:spcPct val="0"/>
              </a:spcBef>
            </a:pPr>
            <a:r>
              <a:rPr lang="en-US" sz="2810" spc="275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Spacious </a:t>
            </a:r>
            <a:r>
              <a:rPr lang="en-US" sz="2810" spc="275" u="sng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  <a:hlinkClick r:id="rId8" tooltip="http://www.sonipatplots.in"/>
              </a:rPr>
              <a:t>Plots For Villas In Sonipat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30526" y="7140358"/>
            <a:ext cx="626948" cy="602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69"/>
              </a:lnSpc>
              <a:spcBef>
                <a:spcPct val="0"/>
              </a:spcBef>
            </a:pPr>
            <a:r>
              <a:rPr lang="en-US" b="true" sz="3263" spc="10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02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70700" y="7947123"/>
            <a:ext cx="2811802" cy="1440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78"/>
              </a:lnSpc>
              <a:spcBef>
                <a:spcPct val="0"/>
              </a:spcBef>
            </a:pPr>
            <a:r>
              <a:rPr lang="en-US" sz="2810" spc="275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Perfect for custom-built dream homes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327628" y="6651756"/>
            <a:ext cx="626948" cy="602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69"/>
              </a:lnSpc>
              <a:spcBef>
                <a:spcPct val="0"/>
              </a:spcBef>
            </a:pPr>
            <a:r>
              <a:rPr lang="en-US" b="true" sz="3263" spc="10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03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321777" y="7331556"/>
            <a:ext cx="2811802" cy="1926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78"/>
              </a:lnSpc>
              <a:spcBef>
                <a:spcPct val="0"/>
              </a:spcBef>
            </a:pPr>
            <a:r>
              <a:rPr lang="en-US" sz="2810" spc="275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High lifestyle and appreciation value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3750" y="266700"/>
            <a:ext cx="5482971" cy="9462247"/>
          </a:xfrm>
          <a:custGeom>
            <a:avLst/>
            <a:gdLst/>
            <a:ahLst/>
            <a:cxnLst/>
            <a:rect r="r" b="b" t="t" l="l"/>
            <a:pathLst>
              <a:path h="9462247" w="5482971">
                <a:moveTo>
                  <a:pt x="0" y="0"/>
                </a:moveTo>
                <a:lnTo>
                  <a:pt x="5482971" y="0"/>
                </a:lnTo>
                <a:lnTo>
                  <a:pt x="5482971" y="9462247"/>
                </a:lnTo>
                <a:lnTo>
                  <a:pt x="0" y="946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489" t="0" r="-7489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259833">
            <a:off x="15277502" y="8889260"/>
            <a:ext cx="4053440" cy="2067254"/>
          </a:xfrm>
          <a:custGeom>
            <a:avLst/>
            <a:gdLst/>
            <a:ahLst/>
            <a:cxnLst/>
            <a:rect r="r" b="b" t="t" l="l"/>
            <a:pathLst>
              <a:path h="2067254" w="4053440">
                <a:moveTo>
                  <a:pt x="0" y="0"/>
                </a:moveTo>
                <a:lnTo>
                  <a:pt x="4053439" y="0"/>
                </a:lnTo>
                <a:lnTo>
                  <a:pt x="4053439" y="2067255"/>
                </a:lnTo>
                <a:lnTo>
                  <a:pt x="0" y="2067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27051" y="3900611"/>
            <a:ext cx="3376369" cy="3301069"/>
            <a:chOff x="0" y="0"/>
            <a:chExt cx="889249" cy="8694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9249" cy="869417"/>
            </a:xfrm>
            <a:custGeom>
              <a:avLst/>
              <a:gdLst/>
              <a:ahLst/>
              <a:cxnLst/>
              <a:rect r="r" b="b" t="t" l="l"/>
              <a:pathLst>
                <a:path h="869417" w="889249">
                  <a:moveTo>
                    <a:pt x="75668" y="0"/>
                  </a:moveTo>
                  <a:lnTo>
                    <a:pt x="813581" y="0"/>
                  </a:lnTo>
                  <a:cubicBezTo>
                    <a:pt x="855372" y="0"/>
                    <a:pt x="889249" y="33878"/>
                    <a:pt x="889249" y="75668"/>
                  </a:cubicBezTo>
                  <a:lnTo>
                    <a:pt x="889249" y="793749"/>
                  </a:lnTo>
                  <a:cubicBezTo>
                    <a:pt x="889249" y="813818"/>
                    <a:pt x="881277" y="833064"/>
                    <a:pt x="867087" y="847255"/>
                  </a:cubicBezTo>
                  <a:cubicBezTo>
                    <a:pt x="852896" y="861445"/>
                    <a:pt x="833650" y="869417"/>
                    <a:pt x="813581" y="869417"/>
                  </a:cubicBezTo>
                  <a:lnTo>
                    <a:pt x="75668" y="869417"/>
                  </a:lnTo>
                  <a:cubicBezTo>
                    <a:pt x="33878" y="869417"/>
                    <a:pt x="0" y="835540"/>
                    <a:pt x="0" y="793749"/>
                  </a:cubicBezTo>
                  <a:lnTo>
                    <a:pt x="0" y="75668"/>
                  </a:lnTo>
                  <a:cubicBezTo>
                    <a:pt x="0" y="55600"/>
                    <a:pt x="7972" y="36353"/>
                    <a:pt x="22163" y="22163"/>
                  </a:cubicBezTo>
                  <a:cubicBezTo>
                    <a:pt x="36353" y="7972"/>
                    <a:pt x="55600" y="0"/>
                    <a:pt x="7566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889249" cy="878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573593" y="4228215"/>
            <a:ext cx="1083284" cy="1083284"/>
          </a:xfrm>
          <a:custGeom>
            <a:avLst/>
            <a:gdLst/>
            <a:ahLst/>
            <a:cxnLst/>
            <a:rect r="r" b="b" t="t" l="l"/>
            <a:pathLst>
              <a:path h="1083284" w="1083284">
                <a:moveTo>
                  <a:pt x="0" y="0"/>
                </a:moveTo>
                <a:lnTo>
                  <a:pt x="1083284" y="0"/>
                </a:lnTo>
                <a:lnTo>
                  <a:pt x="1083284" y="1083284"/>
                </a:lnTo>
                <a:lnTo>
                  <a:pt x="0" y="10832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501678" y="1692434"/>
            <a:ext cx="10757622" cy="113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96"/>
              </a:lnSpc>
              <a:spcBef>
                <a:spcPct val="0"/>
              </a:spcBef>
            </a:pPr>
            <a:r>
              <a:rPr lang="en-US" b="true" sz="6068" spc="19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Plots in Kharkhoda Sonipat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30930" y="3633612"/>
            <a:ext cx="10712701" cy="531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31814" indent="-465907" lvl="1">
              <a:lnSpc>
                <a:spcPts val="6042"/>
              </a:lnSpc>
              <a:buFont typeface="Arial"/>
              <a:buChar char="•"/>
            </a:pPr>
            <a:r>
              <a:rPr lang="en-US" sz="4315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Upcoming hub with industrial growth</a:t>
            </a:r>
          </a:p>
          <a:p>
            <a:pPr algn="l">
              <a:lnSpc>
                <a:spcPts val="6042"/>
              </a:lnSpc>
            </a:pPr>
          </a:p>
          <a:p>
            <a:pPr algn="l" marL="931814" indent="-465907" lvl="1">
              <a:lnSpc>
                <a:spcPts val="6042"/>
              </a:lnSpc>
              <a:buFont typeface="Arial"/>
              <a:buChar char="•"/>
            </a:pPr>
            <a:r>
              <a:rPr lang="en-US" sz="4315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Legal and verified </a:t>
            </a:r>
            <a:r>
              <a:rPr lang="en-US" sz="4315" u="sng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  <a:hlinkClick r:id="rId8" tooltip="http://www.sonipatplots.in"/>
              </a:rPr>
              <a:t>Plots In Sonipat Kharkhoda</a:t>
            </a:r>
          </a:p>
          <a:p>
            <a:pPr algn="l">
              <a:lnSpc>
                <a:spcPts val="6042"/>
              </a:lnSpc>
            </a:pPr>
          </a:p>
          <a:p>
            <a:pPr algn="l" marL="931814" indent="-465907" lvl="1">
              <a:lnSpc>
                <a:spcPts val="6042"/>
              </a:lnSpc>
              <a:buFont typeface="Arial"/>
              <a:buChar char="•"/>
            </a:pPr>
            <a:r>
              <a:rPr lang="en-US" sz="4315">
                <a:solidFill>
                  <a:srgbClr val="EE82EE"/>
                </a:solidFill>
                <a:latin typeface="TT Drugs"/>
                <a:ea typeface="TT Drugs"/>
                <a:cs typeface="TT Drugs"/>
                <a:sym typeface="TT Drugs"/>
              </a:rPr>
              <a:t>Great ROI and future potential</a:t>
            </a:r>
          </a:p>
          <a:p>
            <a:pPr algn="l" marL="0" indent="0" lvl="0">
              <a:lnSpc>
                <a:spcPts val="6042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-3143206">
            <a:off x="13762165" y="-4707920"/>
            <a:ext cx="3975947" cy="7951895"/>
          </a:xfrm>
          <a:custGeom>
            <a:avLst/>
            <a:gdLst/>
            <a:ahLst/>
            <a:cxnLst/>
            <a:rect r="r" b="b" t="t" l="l"/>
            <a:pathLst>
              <a:path h="7951895" w="3975947">
                <a:moveTo>
                  <a:pt x="0" y="0"/>
                </a:moveTo>
                <a:lnTo>
                  <a:pt x="3975947" y="0"/>
                </a:lnTo>
                <a:lnTo>
                  <a:pt x="3975947" y="7951895"/>
                </a:lnTo>
                <a:lnTo>
                  <a:pt x="0" y="79518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7653" y="266700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7" y="0"/>
                </a:lnTo>
                <a:lnTo>
                  <a:pt x="2529597" y="991165"/>
                </a:lnTo>
                <a:lnTo>
                  <a:pt x="0" y="9911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12451" y="5827338"/>
            <a:ext cx="3274696" cy="1374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348"/>
              </a:lnSpc>
              <a:spcBef>
                <a:spcPct val="0"/>
              </a:spcBef>
            </a:pPr>
            <a:r>
              <a:rPr lang="en-US" b="true" sz="7392" spc="-436">
                <a:solidFill>
                  <a:srgbClr val="945A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100%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53086" y="5446371"/>
            <a:ext cx="1724298" cy="554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70"/>
              </a:lnSpc>
              <a:spcBef>
                <a:spcPct val="0"/>
              </a:spcBef>
            </a:pPr>
            <a:r>
              <a:rPr lang="en-US" b="true" sz="2978" spc="-175">
                <a:solidFill>
                  <a:srgbClr val="945ACB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Budget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8880508" cy="8880508"/>
          </a:xfrm>
          <a:custGeom>
            <a:avLst/>
            <a:gdLst/>
            <a:ahLst/>
            <a:cxnLst/>
            <a:rect r="r" b="b" t="t" l="l"/>
            <a:pathLst>
              <a:path h="8880508" w="8880508">
                <a:moveTo>
                  <a:pt x="0" y="0"/>
                </a:moveTo>
                <a:lnTo>
                  <a:pt x="8880508" y="0"/>
                </a:lnTo>
                <a:lnTo>
                  <a:pt x="8880508" y="8880508"/>
                </a:lnTo>
                <a:lnTo>
                  <a:pt x="0" y="888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8685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16524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71391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26259" y="8030085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6495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43212" y="8363166"/>
            <a:ext cx="4618008" cy="4618008"/>
          </a:xfrm>
          <a:custGeom>
            <a:avLst/>
            <a:gdLst/>
            <a:ahLst/>
            <a:cxnLst/>
            <a:rect r="r" b="b" t="t" l="l"/>
            <a:pathLst>
              <a:path h="4618008" w="4618008">
                <a:moveTo>
                  <a:pt x="0" y="0"/>
                </a:moveTo>
                <a:lnTo>
                  <a:pt x="4618008" y="0"/>
                </a:lnTo>
                <a:lnTo>
                  <a:pt x="4618008" y="4618008"/>
                </a:lnTo>
                <a:lnTo>
                  <a:pt x="0" y="4618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51822" y="7473446"/>
            <a:ext cx="6214132" cy="6214132"/>
          </a:xfrm>
          <a:custGeom>
            <a:avLst/>
            <a:gdLst/>
            <a:ahLst/>
            <a:cxnLst/>
            <a:rect r="r" b="b" t="t" l="l"/>
            <a:pathLst>
              <a:path h="6214132" w="6214132">
                <a:moveTo>
                  <a:pt x="0" y="0"/>
                </a:moveTo>
                <a:lnTo>
                  <a:pt x="6214132" y="0"/>
                </a:lnTo>
                <a:lnTo>
                  <a:pt x="6214132" y="6214132"/>
                </a:lnTo>
                <a:lnTo>
                  <a:pt x="0" y="6214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2324" y="1557896"/>
            <a:ext cx="1392724" cy="1773143"/>
          </a:xfrm>
          <a:custGeom>
            <a:avLst/>
            <a:gdLst/>
            <a:ahLst/>
            <a:cxnLst/>
            <a:rect r="r" b="b" t="t" l="l"/>
            <a:pathLst>
              <a:path h="1773143" w="1392724">
                <a:moveTo>
                  <a:pt x="0" y="0"/>
                </a:moveTo>
                <a:lnTo>
                  <a:pt x="1392723" y="0"/>
                </a:lnTo>
                <a:lnTo>
                  <a:pt x="1392723" y="1773143"/>
                </a:lnTo>
                <a:lnTo>
                  <a:pt x="0" y="1773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640929" y="6525371"/>
            <a:ext cx="616771" cy="616771"/>
          </a:xfrm>
          <a:custGeom>
            <a:avLst/>
            <a:gdLst/>
            <a:ahLst/>
            <a:cxnLst/>
            <a:rect r="r" b="b" t="t" l="l"/>
            <a:pathLst>
              <a:path h="616771" w="616771">
                <a:moveTo>
                  <a:pt x="0" y="0"/>
                </a:moveTo>
                <a:lnTo>
                  <a:pt x="616771" y="0"/>
                </a:lnTo>
                <a:lnTo>
                  <a:pt x="616771" y="616770"/>
                </a:lnTo>
                <a:lnTo>
                  <a:pt x="0" y="616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9069" y="345379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931299" y="1676214"/>
            <a:ext cx="10565411" cy="1298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810"/>
              </a:lnSpc>
              <a:spcBef>
                <a:spcPct val="0"/>
              </a:spcBef>
            </a:pPr>
            <a:r>
              <a:rPr lang="en-US" b="true" sz="7007" spc="224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Eldeco Plots in Sonipat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95442" y="3983338"/>
            <a:ext cx="10884959" cy="828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57911" indent="-528956" lvl="1">
              <a:lnSpc>
                <a:spcPts val="6860"/>
              </a:lnSpc>
              <a:buFont typeface="Arial"/>
              <a:buChar char="•"/>
            </a:pP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Truste</a:t>
            </a: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 developer Eldeco Group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698667" y="5647834"/>
            <a:ext cx="12890665" cy="828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57911" indent="-528956" lvl="1">
              <a:lnSpc>
                <a:spcPts val="6860"/>
              </a:lnSpc>
              <a:buFont typeface="Arial"/>
              <a:buChar char="•"/>
            </a:pP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Premium</a:t>
            </a: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residential options in Sonipat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81634" y="7319088"/>
            <a:ext cx="12815095" cy="828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57911" indent="-528956" lvl="1">
              <a:lnSpc>
                <a:spcPts val="6860"/>
              </a:lnSpc>
              <a:buFont typeface="Arial"/>
              <a:buChar char="•"/>
            </a:pP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Secure </a:t>
            </a:r>
            <a:r>
              <a:rPr lang="en-US" b="true" sz="49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deals in </a:t>
            </a:r>
            <a:r>
              <a:rPr lang="en-US" b="true" sz="4900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3" tooltip="http://www.sonipatplots.in"/>
              </a:rPr>
              <a:t>Eldeco Plots In Sonipat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5" t="0" r="-160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6303208">
            <a:off x="11117592" y="7199541"/>
            <a:ext cx="8170649" cy="8170649"/>
          </a:xfrm>
          <a:custGeom>
            <a:avLst/>
            <a:gdLst/>
            <a:ahLst/>
            <a:cxnLst/>
            <a:rect r="r" b="b" t="t" l="l"/>
            <a:pathLst>
              <a:path h="8170649" w="8170649">
                <a:moveTo>
                  <a:pt x="0" y="0"/>
                </a:moveTo>
                <a:lnTo>
                  <a:pt x="8170649" y="0"/>
                </a:lnTo>
                <a:lnTo>
                  <a:pt x="8170649" y="8170649"/>
                </a:lnTo>
                <a:lnTo>
                  <a:pt x="0" y="8170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76496">
            <a:off x="8037943" y="7174153"/>
            <a:ext cx="2052766" cy="2052766"/>
          </a:xfrm>
          <a:custGeom>
            <a:avLst/>
            <a:gdLst/>
            <a:ahLst/>
            <a:cxnLst/>
            <a:rect r="r" b="b" t="t" l="l"/>
            <a:pathLst>
              <a:path h="2052766" w="2052766">
                <a:moveTo>
                  <a:pt x="0" y="0"/>
                </a:moveTo>
                <a:lnTo>
                  <a:pt x="2052766" y="0"/>
                </a:lnTo>
                <a:lnTo>
                  <a:pt x="2052766" y="2052766"/>
                </a:lnTo>
                <a:lnTo>
                  <a:pt x="0" y="2052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303208">
            <a:off x="14359247" y="2250803"/>
            <a:ext cx="1194157" cy="1194157"/>
          </a:xfrm>
          <a:custGeom>
            <a:avLst/>
            <a:gdLst/>
            <a:ahLst/>
            <a:cxnLst/>
            <a:rect r="r" b="b" t="t" l="l"/>
            <a:pathLst>
              <a:path h="1194157" w="1194157">
                <a:moveTo>
                  <a:pt x="0" y="0"/>
                </a:moveTo>
                <a:lnTo>
                  <a:pt x="1194157" y="0"/>
                </a:lnTo>
                <a:lnTo>
                  <a:pt x="1194157" y="1194158"/>
                </a:lnTo>
                <a:lnTo>
                  <a:pt x="0" y="1194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303208">
            <a:off x="-1399208" y="-1787553"/>
            <a:ext cx="5632506" cy="5632506"/>
          </a:xfrm>
          <a:custGeom>
            <a:avLst/>
            <a:gdLst/>
            <a:ahLst/>
            <a:cxnLst/>
            <a:rect r="r" b="b" t="t" l="l"/>
            <a:pathLst>
              <a:path h="5632506" w="5632506">
                <a:moveTo>
                  <a:pt x="0" y="0"/>
                </a:moveTo>
                <a:lnTo>
                  <a:pt x="5632507" y="0"/>
                </a:lnTo>
                <a:lnTo>
                  <a:pt x="5632507" y="5632506"/>
                </a:lnTo>
                <a:lnTo>
                  <a:pt x="0" y="5632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606" y="179085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95405" y="331767"/>
            <a:ext cx="15697190" cy="3650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54"/>
              </a:lnSpc>
              <a:spcBef>
                <a:spcPct val="0"/>
              </a:spcBef>
            </a:pPr>
            <a:r>
              <a:rPr lang="en-US" b="true" sz="10039" spc="321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INTRODUCING SAMYAK SAFFRON GRAND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1706" y="7693505"/>
            <a:ext cx="15725640" cy="861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731" indent="-507365" lvl="1">
              <a:lnSpc>
                <a:spcPts val="6580"/>
              </a:lnSpc>
              <a:buFont typeface="Arial"/>
              <a:buChar char="•"/>
            </a:pPr>
            <a:r>
              <a:rPr lang="en-US" b="true" sz="4700" spc="15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LUXURY LIVING WITH MODERN PLANNING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1706" y="6390126"/>
            <a:ext cx="17259300" cy="861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732" indent="-507366" lvl="1">
              <a:lnSpc>
                <a:spcPts val="6580"/>
              </a:lnSpc>
              <a:buFont typeface="Arial"/>
              <a:buChar char="•"/>
            </a:pPr>
            <a:r>
              <a:rPr lang="en-US" b="true" sz="4700" spc="15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OFFERING PREMIUM </a:t>
            </a:r>
            <a:r>
              <a:rPr lang="en-US" b="true" sz="4700" spc="150" u="sng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  <a:hlinkClick r:id="rId8" tooltip="https://sonipatplots.in/news/sonipat-plots-for-sale-explore-top-developer-projects-sector-insights"/>
              </a:rPr>
              <a:t>SAMYAK SAFFRON GRAND PLOTS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1706" y="5086746"/>
            <a:ext cx="15697190" cy="861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4732" indent="-507366" lvl="1">
              <a:lnSpc>
                <a:spcPts val="6580"/>
              </a:lnSpc>
              <a:buFont typeface="Arial"/>
              <a:buChar char="•"/>
            </a:pPr>
            <a:r>
              <a:rPr lang="en-US" b="true" sz="4700" spc="15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LANDMARK TOWNSHIP IN SONIPAT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9437" y="1736800"/>
            <a:ext cx="13730049" cy="1030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96"/>
              </a:lnSpc>
              <a:spcBef>
                <a:spcPct val="0"/>
              </a:spcBef>
            </a:pPr>
            <a:r>
              <a:rPr lang="en-US" b="true" sz="5568" spc="178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Samyak Saffron Grand Sector 33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740988" y="340276"/>
            <a:ext cx="5244521" cy="9283498"/>
            <a:chOff x="0" y="0"/>
            <a:chExt cx="6992695" cy="1237799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7630" t="0" r="7630" b="0"/>
            <a:stretch>
              <a:fillRect/>
            </a:stretch>
          </p:blipFill>
          <p:spPr>
            <a:xfrm flipH="false" flipV="false">
              <a:off x="0" y="0"/>
              <a:ext cx="6992695" cy="12377998"/>
            </a:xfrm>
            <a:prstGeom prst="rect">
              <a:avLst/>
            </a:prstGeom>
          </p:spPr>
        </p:pic>
      </p:grpSp>
      <p:sp>
        <p:nvSpPr>
          <p:cNvPr name="Freeform 6" id="6"/>
          <p:cNvSpPr/>
          <p:nvPr/>
        </p:nvSpPr>
        <p:spPr>
          <a:xfrm flipH="false" flipV="false" rot="0">
            <a:off x="-871001" y="3643265"/>
            <a:ext cx="9610987" cy="1083420"/>
          </a:xfrm>
          <a:custGeom>
            <a:avLst/>
            <a:gdLst/>
            <a:ahLst/>
            <a:cxnLst/>
            <a:rect r="r" b="b" t="t" l="l"/>
            <a:pathLst>
              <a:path h="1083420" w="9610987">
                <a:moveTo>
                  <a:pt x="0" y="0"/>
                </a:moveTo>
                <a:lnTo>
                  <a:pt x="9610987" y="0"/>
                </a:lnTo>
                <a:lnTo>
                  <a:pt x="9610987" y="1083420"/>
                </a:lnTo>
                <a:lnTo>
                  <a:pt x="0" y="1083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1904" y="3816146"/>
            <a:ext cx="876796" cy="851289"/>
          </a:xfrm>
          <a:custGeom>
            <a:avLst/>
            <a:gdLst/>
            <a:ahLst/>
            <a:cxnLst/>
            <a:rect r="r" b="b" t="t" l="l"/>
            <a:pathLst>
              <a:path h="851289" w="876796">
                <a:moveTo>
                  <a:pt x="0" y="0"/>
                </a:moveTo>
                <a:lnTo>
                  <a:pt x="876796" y="0"/>
                </a:lnTo>
                <a:lnTo>
                  <a:pt x="876796" y="851289"/>
                </a:lnTo>
                <a:lnTo>
                  <a:pt x="0" y="851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700814" y="5463290"/>
            <a:ext cx="9610987" cy="1083420"/>
          </a:xfrm>
          <a:custGeom>
            <a:avLst/>
            <a:gdLst/>
            <a:ahLst/>
            <a:cxnLst/>
            <a:rect r="r" b="b" t="t" l="l"/>
            <a:pathLst>
              <a:path h="1083420" w="9610987">
                <a:moveTo>
                  <a:pt x="0" y="0"/>
                </a:moveTo>
                <a:lnTo>
                  <a:pt x="9610987" y="0"/>
                </a:lnTo>
                <a:lnTo>
                  <a:pt x="9610987" y="1083420"/>
                </a:lnTo>
                <a:lnTo>
                  <a:pt x="0" y="1083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3758" y="5633800"/>
            <a:ext cx="844942" cy="820362"/>
          </a:xfrm>
          <a:custGeom>
            <a:avLst/>
            <a:gdLst/>
            <a:ahLst/>
            <a:cxnLst/>
            <a:rect r="r" b="b" t="t" l="l"/>
            <a:pathLst>
              <a:path h="820362" w="844942">
                <a:moveTo>
                  <a:pt x="0" y="0"/>
                </a:moveTo>
                <a:lnTo>
                  <a:pt x="844942" y="0"/>
                </a:lnTo>
                <a:lnTo>
                  <a:pt x="844942" y="820362"/>
                </a:lnTo>
                <a:lnTo>
                  <a:pt x="0" y="820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317552" y="7207455"/>
            <a:ext cx="9610987" cy="1083420"/>
          </a:xfrm>
          <a:custGeom>
            <a:avLst/>
            <a:gdLst/>
            <a:ahLst/>
            <a:cxnLst/>
            <a:rect r="r" b="b" t="t" l="l"/>
            <a:pathLst>
              <a:path h="1083420" w="9610987">
                <a:moveTo>
                  <a:pt x="0" y="0"/>
                </a:moveTo>
                <a:lnTo>
                  <a:pt x="9610987" y="0"/>
                </a:lnTo>
                <a:lnTo>
                  <a:pt x="9610987" y="1083420"/>
                </a:lnTo>
                <a:lnTo>
                  <a:pt x="0" y="10834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9437" y="7346810"/>
            <a:ext cx="789326" cy="839708"/>
          </a:xfrm>
          <a:custGeom>
            <a:avLst/>
            <a:gdLst/>
            <a:ahLst/>
            <a:cxnLst/>
            <a:rect r="r" b="b" t="t" l="l"/>
            <a:pathLst>
              <a:path h="839708" w="789326">
                <a:moveTo>
                  <a:pt x="0" y="0"/>
                </a:moveTo>
                <a:lnTo>
                  <a:pt x="789326" y="0"/>
                </a:lnTo>
                <a:lnTo>
                  <a:pt x="789326" y="839709"/>
                </a:lnTo>
                <a:lnTo>
                  <a:pt x="0" y="8397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6303208">
            <a:off x="-1792254" y="-3478767"/>
            <a:ext cx="4752708" cy="4752708"/>
          </a:xfrm>
          <a:custGeom>
            <a:avLst/>
            <a:gdLst/>
            <a:ahLst/>
            <a:cxnLst/>
            <a:rect r="r" b="b" t="t" l="l"/>
            <a:pathLst>
              <a:path h="4752708" w="4752708">
                <a:moveTo>
                  <a:pt x="0" y="0"/>
                </a:moveTo>
                <a:lnTo>
                  <a:pt x="4752708" y="0"/>
                </a:lnTo>
                <a:lnTo>
                  <a:pt x="4752708" y="4752708"/>
                </a:lnTo>
                <a:lnTo>
                  <a:pt x="0" y="47527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1904" y="202711"/>
            <a:ext cx="2529598" cy="991165"/>
          </a:xfrm>
          <a:custGeom>
            <a:avLst/>
            <a:gdLst/>
            <a:ahLst/>
            <a:cxnLst/>
            <a:rect r="r" b="b" t="t" l="l"/>
            <a:pathLst>
              <a:path h="991165" w="2529598">
                <a:moveTo>
                  <a:pt x="0" y="0"/>
                </a:moveTo>
                <a:lnTo>
                  <a:pt x="2529598" y="0"/>
                </a:lnTo>
                <a:lnTo>
                  <a:pt x="2529598" y="991164"/>
                </a:lnTo>
                <a:lnTo>
                  <a:pt x="0" y="99116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52209" y="3796718"/>
            <a:ext cx="6488309" cy="870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26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Prime location at Samyak Saffron Grand Sector 33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88175" y="5583576"/>
            <a:ext cx="6062417" cy="870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26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Easy access to highways, schools &amp; markets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7299519"/>
            <a:ext cx="5684422" cy="870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b="true" sz="2699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Great growth in </a:t>
            </a:r>
            <a:r>
              <a:rPr lang="en-US" b="true" sz="2699" u="sng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19" tooltip="https://sonipatplots.in/news/sonipat-plots-for-sale-explore-top-developer-projects-sector-insights"/>
              </a:rPr>
              <a:t>Samyak Saffron Grand Sector 33 Sonipat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DAGzymOLWyw</dc:identifier>
  <dcterms:modified xsi:type="dcterms:W3CDTF">2011-08-01T06:04:30Z</dcterms:modified>
  <cp:revision>1</cp:revision>
  <dc:title>Presentation 2023</dc:title>
</cp:coreProperties>
</file>