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Canva Sans Bold" charset="1" panose="020B0803030501040103"/>
      <p:regular r:id="rId23"/>
    </p:embeddedFont>
    <p:embeddedFont>
      <p:font typeface="Canva Sans" charset="1" panose="020B0503030501040103"/>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quorawebsolution.com/magento-website-development-company-in-bangalore" TargetMode="External" Type="http://schemas.openxmlformats.org/officeDocument/2006/relationships/hyperlink"/><Relationship Id="rId11" Target="https://www.quorawebsolution.com/website-development-company-in-bangalore" TargetMode="External" Type="http://schemas.openxmlformats.org/officeDocument/2006/relationships/hyperlink"/><Relationship Id="rId12" Target="https://www.quorawebsolution.com/joomla-development-company-in-bangalore" TargetMode="External" Type="http://schemas.openxmlformats.org/officeDocument/2006/relationships/hyperlink"/><Relationship Id="rId13" Target="https://www.quorawebsolution.com/small-business-web-design-and-development-company-in-bangalore" TargetMode="External" Type="http://schemas.openxmlformats.org/officeDocument/2006/relationships/hyperlink"/><Relationship Id="rId14" Target="https://www.quorawebsolution.com/cheap-website-development-company-in-bangalore" TargetMode="External" Type="http://schemas.openxmlformats.org/officeDocument/2006/relationships/hyperlink"/><Relationship Id="rId15" Target="https://www.quorawebsolution.com/static-website-development-company-in-bangalore" TargetMode="External" Type="http://schemas.openxmlformats.org/officeDocument/2006/relationships/hyperlink"/><Relationship Id="rId16" Target="https://www.quorawebsolution.com/dynamic-website-development-company-in-bangalore" TargetMode="External" Type="http://schemas.openxmlformats.org/officeDocument/2006/relationships/hyperlink"/><Relationship Id="rId17" Target="https://www.quorawebsolution.com/website-design-company-in-bangalore" TargetMode="External" Type="http://schemas.openxmlformats.org/officeDocument/2006/relationships/hyperlink"/><Relationship Id="rId18" Target="https://www.quorawebsolution.com/tour-and-travel-website-development-company-in-bangalore" TargetMode="External" Type="http://schemas.openxmlformats.org/officeDocument/2006/relationships/hyperlink"/><Relationship Id="rId2" Target="../media/image7.jpeg" Type="http://schemas.openxmlformats.org/officeDocument/2006/relationships/image"/><Relationship Id="rId3" Target="https://www.quorawebsolution.com/wordpress-website-development-company-in-bangalore" TargetMode="External" Type="http://schemas.openxmlformats.org/officeDocument/2006/relationships/hyperlink"/><Relationship Id="rId4" Target="https://www.quorawebsolution.com/ecommerce-website-development-company-in-bangalore" TargetMode="External" Type="http://schemas.openxmlformats.org/officeDocument/2006/relationships/hyperlink"/><Relationship Id="rId5" Target="https://www.quorawebsolution.com/php-website-development-company-in-bangalore" TargetMode="External" Type="http://schemas.openxmlformats.org/officeDocument/2006/relationships/hyperlink"/><Relationship Id="rId6" Target="https://www.quorawebsolution.com/cms-website-development-company-in-bangalore" TargetMode="External" Type="http://schemas.openxmlformats.org/officeDocument/2006/relationships/hyperlink"/><Relationship Id="rId7" Target="https://www.quorawebsolution.com/drupal-development-company-in-bangalore" TargetMode="External" Type="http://schemas.openxmlformats.org/officeDocument/2006/relationships/hyperlink"/><Relationship Id="rId8" Target="https://www.quorawebsolution.com/website-maintenance-services-in-bangalore" TargetMode="External" Type="http://schemas.openxmlformats.org/officeDocument/2006/relationships/hyperlink"/><Relationship Id="rId9" Target="https://www.quorawebsolution.com/web-portal-development-company-in-bangalore"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sp>
        <p:nvSpPr>
          <p:cNvPr name="Freeform 2" id="2"/>
          <p:cNvSpPr/>
          <p:nvPr/>
        </p:nvSpPr>
        <p:spPr>
          <a:xfrm flipH="false" flipV="false" rot="0">
            <a:off x="0" y="2384415"/>
            <a:ext cx="8912245" cy="7902585"/>
          </a:xfrm>
          <a:custGeom>
            <a:avLst/>
            <a:gdLst/>
            <a:ahLst/>
            <a:cxnLst/>
            <a:rect r="r" b="b" t="t" l="l"/>
            <a:pathLst>
              <a:path h="7902585" w="8912245">
                <a:moveTo>
                  <a:pt x="0" y="0"/>
                </a:moveTo>
                <a:lnTo>
                  <a:pt x="8912245" y="0"/>
                </a:lnTo>
                <a:lnTo>
                  <a:pt x="8912245" y="7902585"/>
                </a:lnTo>
                <a:lnTo>
                  <a:pt x="0" y="7902585"/>
                </a:lnTo>
                <a:lnTo>
                  <a:pt x="0" y="0"/>
                </a:lnTo>
                <a:close/>
              </a:path>
            </a:pathLst>
          </a:custGeom>
          <a:blipFill>
            <a:blip r:embed="rId2"/>
            <a:stretch>
              <a:fillRect l="-16624" t="0" r="-16624" b="0"/>
            </a:stretch>
          </a:blipFill>
        </p:spPr>
      </p:sp>
      <p:grpSp>
        <p:nvGrpSpPr>
          <p:cNvPr name="Group 3" id="3"/>
          <p:cNvGrpSpPr/>
          <p:nvPr/>
        </p:nvGrpSpPr>
        <p:grpSpPr>
          <a:xfrm rot="0">
            <a:off x="784992" y="154163"/>
            <a:ext cx="5645056" cy="1975769"/>
            <a:chOff x="0" y="0"/>
            <a:chExt cx="5902100" cy="2065735"/>
          </a:xfrm>
        </p:grpSpPr>
        <p:sp>
          <p:nvSpPr>
            <p:cNvPr name="Freeform 4" id="4"/>
            <p:cNvSpPr/>
            <p:nvPr/>
          </p:nvSpPr>
          <p:spPr>
            <a:xfrm flipH="false" flipV="false" rot="0">
              <a:off x="0" y="0"/>
              <a:ext cx="5902071" cy="2065782"/>
            </a:xfrm>
            <a:custGeom>
              <a:avLst/>
              <a:gdLst/>
              <a:ahLst/>
              <a:cxnLst/>
              <a:rect r="r" b="b" t="t" l="l"/>
              <a:pathLst>
                <a:path h="2065782" w="5902071">
                  <a:moveTo>
                    <a:pt x="0" y="0"/>
                  </a:moveTo>
                  <a:lnTo>
                    <a:pt x="5902071" y="0"/>
                  </a:lnTo>
                  <a:lnTo>
                    <a:pt x="5902071" y="2065782"/>
                  </a:lnTo>
                  <a:lnTo>
                    <a:pt x="0" y="2065782"/>
                  </a:lnTo>
                  <a:lnTo>
                    <a:pt x="0" y="0"/>
                  </a:lnTo>
                  <a:close/>
                </a:path>
              </a:pathLst>
            </a:custGeom>
            <a:blipFill>
              <a:blip r:embed="rId3"/>
              <a:stretch>
                <a:fillRect l="0" t="0" r="0" b="2"/>
              </a:stretch>
            </a:blipFill>
          </p:spPr>
        </p:sp>
      </p:grpSp>
      <p:sp>
        <p:nvSpPr>
          <p:cNvPr name="TextBox 5" id="5"/>
          <p:cNvSpPr txBox="true"/>
          <p:nvPr/>
        </p:nvSpPr>
        <p:spPr>
          <a:xfrm rot="0">
            <a:off x="5886017" y="-188737"/>
            <a:ext cx="12918624" cy="1713098"/>
          </a:xfrm>
          <a:prstGeom prst="rect">
            <a:avLst/>
          </a:prstGeom>
        </p:spPr>
        <p:txBody>
          <a:bodyPr anchor="t" rtlCol="false" tIns="0" lIns="0" bIns="0" rIns="0">
            <a:spAutoFit/>
          </a:bodyPr>
          <a:lstStyle/>
          <a:p>
            <a:pPr algn="ctr">
              <a:lnSpc>
                <a:spcPts val="14444"/>
              </a:lnSpc>
              <a:spcBef>
                <a:spcPct val="0"/>
              </a:spcBef>
            </a:pPr>
            <a:r>
              <a:rPr lang="en-US" b="true" sz="9027">
                <a:solidFill>
                  <a:srgbClr val="FF5757"/>
                </a:solidFill>
                <a:latin typeface="Canva Sans Bold"/>
                <a:ea typeface="Canva Sans Bold"/>
                <a:cs typeface="Canva Sans Bold"/>
                <a:sym typeface="Canva Sans Bold"/>
              </a:rPr>
              <a:t>Quora Web Solution</a:t>
            </a:r>
          </a:p>
        </p:txBody>
      </p:sp>
      <p:sp>
        <p:nvSpPr>
          <p:cNvPr name="TextBox 6" id="6"/>
          <p:cNvSpPr txBox="true"/>
          <p:nvPr/>
        </p:nvSpPr>
        <p:spPr>
          <a:xfrm rot="0">
            <a:off x="10932743" y="1792013"/>
            <a:ext cx="5379924" cy="2583832"/>
          </a:xfrm>
          <a:prstGeom prst="rect">
            <a:avLst/>
          </a:prstGeom>
        </p:spPr>
        <p:txBody>
          <a:bodyPr anchor="t" rtlCol="false" tIns="0" lIns="0" bIns="0" rIns="0">
            <a:spAutoFit/>
          </a:bodyPr>
          <a:lstStyle/>
          <a:p>
            <a:pPr algn="ctr">
              <a:lnSpc>
                <a:spcPts val="6971"/>
              </a:lnSpc>
            </a:pPr>
            <a:r>
              <a:rPr lang="en-US" sz="4357">
                <a:solidFill>
                  <a:srgbClr val="000000"/>
                </a:solidFill>
                <a:latin typeface="Canva Sans"/>
                <a:ea typeface="Canva Sans"/>
                <a:cs typeface="Canva Sans"/>
                <a:sym typeface="Canva Sans"/>
              </a:rPr>
              <a:t>Website Design and</a:t>
            </a:r>
            <a:r>
              <a:rPr lang="en-US" sz="4357">
                <a:solidFill>
                  <a:srgbClr val="000000"/>
                </a:solidFill>
                <a:latin typeface="Canva Sans"/>
                <a:ea typeface="Canva Sans"/>
                <a:cs typeface="Canva Sans"/>
                <a:sym typeface="Canva Sans"/>
              </a:rPr>
              <a:t> </a:t>
            </a:r>
          </a:p>
          <a:p>
            <a:pPr algn="ctr">
              <a:lnSpc>
                <a:spcPts val="6971"/>
              </a:lnSpc>
            </a:pPr>
            <a:r>
              <a:rPr lang="en-US" sz="4357">
                <a:solidFill>
                  <a:srgbClr val="000000"/>
                </a:solidFill>
                <a:latin typeface="Canva Sans"/>
                <a:ea typeface="Canva Sans"/>
                <a:cs typeface="Canva Sans"/>
                <a:sym typeface="Canva Sans"/>
              </a:rPr>
              <a:t>Development </a:t>
            </a:r>
          </a:p>
          <a:p>
            <a:pPr algn="ctr">
              <a:lnSpc>
                <a:spcPts val="6971"/>
              </a:lnSpc>
              <a:spcBef>
                <a:spcPct val="0"/>
              </a:spcBef>
            </a:pPr>
            <a:r>
              <a:rPr lang="en-US" sz="4357">
                <a:solidFill>
                  <a:srgbClr val="000000"/>
                </a:solidFill>
                <a:latin typeface="Canva Sans"/>
                <a:ea typeface="Canva Sans"/>
                <a:cs typeface="Canva Sans"/>
                <a:sym typeface="Canva Sans"/>
              </a:rPr>
              <a:t>Company</a:t>
            </a:r>
          </a:p>
        </p:txBody>
      </p:sp>
      <p:sp>
        <p:nvSpPr>
          <p:cNvPr name="TextBox 7" id="7"/>
          <p:cNvSpPr txBox="true"/>
          <p:nvPr/>
        </p:nvSpPr>
        <p:spPr>
          <a:xfrm rot="0">
            <a:off x="10765875" y="4709220"/>
            <a:ext cx="5713661" cy="1088127"/>
          </a:xfrm>
          <a:prstGeom prst="rect">
            <a:avLst/>
          </a:prstGeom>
        </p:spPr>
        <p:txBody>
          <a:bodyPr anchor="t" rtlCol="false" tIns="0" lIns="0" bIns="0" rIns="0">
            <a:spAutoFit/>
          </a:bodyPr>
          <a:lstStyle/>
          <a:p>
            <a:pPr algn="ctr">
              <a:lnSpc>
                <a:spcPts val="4428"/>
              </a:lnSpc>
            </a:pPr>
            <a:r>
              <a:rPr lang="en-US" sz="2767">
                <a:solidFill>
                  <a:srgbClr val="000000"/>
                </a:solidFill>
                <a:latin typeface="Canva Sans"/>
                <a:ea typeface="Canva Sans"/>
                <a:cs typeface="Canva Sans"/>
                <a:sym typeface="Canva Sans"/>
              </a:rPr>
              <a:t> </a:t>
            </a:r>
            <a:r>
              <a:rPr lang="en-US" sz="2767">
                <a:solidFill>
                  <a:srgbClr val="000000"/>
                </a:solidFill>
                <a:latin typeface="Canva Sans"/>
                <a:ea typeface="Canva Sans"/>
                <a:cs typeface="Canva Sans"/>
                <a:sym typeface="Canva Sans"/>
              </a:rPr>
              <a:t>Web Design &amp; Web Development </a:t>
            </a:r>
          </a:p>
          <a:p>
            <a:pPr algn="ctr">
              <a:lnSpc>
                <a:spcPts val="4428"/>
              </a:lnSpc>
              <a:spcBef>
                <a:spcPct val="0"/>
              </a:spcBef>
            </a:pPr>
            <a:r>
              <a:rPr lang="en-US" sz="2767">
                <a:solidFill>
                  <a:srgbClr val="000000"/>
                </a:solidFill>
                <a:latin typeface="Canva Sans"/>
                <a:ea typeface="Canva Sans"/>
                <a:cs typeface="Canva Sans"/>
                <a:sym typeface="Canva Sans"/>
              </a:rPr>
              <a:t>Company in Bangalore, India</a:t>
            </a:r>
          </a:p>
        </p:txBody>
      </p:sp>
      <p:sp>
        <p:nvSpPr>
          <p:cNvPr name="TextBox 8" id="8"/>
          <p:cNvSpPr txBox="true"/>
          <p:nvPr/>
        </p:nvSpPr>
        <p:spPr>
          <a:xfrm rot="0">
            <a:off x="11090703" y="5851323"/>
            <a:ext cx="5032325" cy="1613727"/>
          </a:xfrm>
          <a:prstGeom prst="rect">
            <a:avLst/>
          </a:prstGeom>
        </p:spPr>
        <p:txBody>
          <a:bodyPr anchor="t" rtlCol="false" tIns="0" lIns="0" bIns="0" rIns="0">
            <a:spAutoFit/>
          </a:bodyPr>
          <a:lstStyle/>
          <a:p>
            <a:pPr algn="ctr">
              <a:lnSpc>
                <a:spcPts val="4373"/>
              </a:lnSpc>
            </a:pPr>
            <a:r>
              <a:rPr lang="en-US" sz="2733">
                <a:solidFill>
                  <a:srgbClr val="000000"/>
                </a:solidFill>
                <a:latin typeface="Canva Sans"/>
                <a:ea typeface="Canva Sans"/>
                <a:cs typeface="Canva Sans"/>
                <a:sym typeface="Canva Sans"/>
              </a:rPr>
              <a:t>www.quorawebsolution.com</a:t>
            </a:r>
          </a:p>
          <a:p>
            <a:pPr algn="ctr">
              <a:lnSpc>
                <a:spcPts val="4373"/>
              </a:lnSpc>
            </a:pPr>
            <a:r>
              <a:rPr lang="en-US" sz="2733">
                <a:solidFill>
                  <a:srgbClr val="000000"/>
                </a:solidFill>
                <a:latin typeface="Canva Sans"/>
                <a:ea typeface="Canva Sans"/>
                <a:cs typeface="Canva Sans"/>
                <a:sym typeface="Canva Sans"/>
              </a:rPr>
              <a:t>+91 9986 056 909</a:t>
            </a:r>
          </a:p>
          <a:p>
            <a:pPr algn="ctr">
              <a:lnSpc>
                <a:spcPts val="4373"/>
              </a:lnSpc>
              <a:spcBef>
                <a:spcPct val="0"/>
              </a:spcBef>
            </a:pPr>
            <a:r>
              <a:rPr lang="en-US" sz="2733">
                <a:solidFill>
                  <a:srgbClr val="000000"/>
                </a:solidFill>
                <a:latin typeface="Canva Sans"/>
                <a:ea typeface="Canva Sans"/>
                <a:cs typeface="Canva Sans"/>
                <a:sym typeface="Canva Sans"/>
              </a:rPr>
              <a:t>info@quorawebsolutions.com</a:t>
            </a:r>
          </a:p>
        </p:txBody>
      </p:sp>
      <p:sp>
        <p:nvSpPr>
          <p:cNvPr name="TextBox 9" id="9"/>
          <p:cNvSpPr txBox="true"/>
          <p:nvPr/>
        </p:nvSpPr>
        <p:spPr>
          <a:xfrm rot="0">
            <a:off x="10713595" y="7860093"/>
            <a:ext cx="5813822" cy="2246524"/>
          </a:xfrm>
          <a:prstGeom prst="rect">
            <a:avLst/>
          </a:prstGeom>
        </p:spPr>
        <p:txBody>
          <a:bodyPr anchor="t" rtlCol="false" tIns="0" lIns="0" bIns="0" rIns="0">
            <a:spAutoFit/>
          </a:bodyPr>
          <a:lstStyle/>
          <a:p>
            <a:pPr algn="ctr">
              <a:lnSpc>
                <a:spcPts val="4543"/>
              </a:lnSpc>
            </a:pPr>
            <a:r>
              <a:rPr lang="en-US" sz="2839">
                <a:solidFill>
                  <a:srgbClr val="000000"/>
                </a:solidFill>
                <a:latin typeface="Canva Sans"/>
                <a:ea typeface="Canva Sans"/>
                <a:cs typeface="Canva Sans"/>
                <a:sym typeface="Canva Sans"/>
              </a:rPr>
              <a:t>24A, 1st Main Rd, Chandra Reddy</a:t>
            </a:r>
            <a:r>
              <a:rPr lang="en-US" sz="2839">
                <a:solidFill>
                  <a:srgbClr val="000000"/>
                </a:solidFill>
                <a:latin typeface="Canva Sans"/>
                <a:ea typeface="Canva Sans"/>
                <a:cs typeface="Canva Sans"/>
                <a:sym typeface="Canva Sans"/>
              </a:rPr>
              <a:t> </a:t>
            </a:r>
          </a:p>
          <a:p>
            <a:pPr algn="ctr">
              <a:lnSpc>
                <a:spcPts val="4543"/>
              </a:lnSpc>
            </a:pPr>
            <a:r>
              <a:rPr lang="en-US" sz="2839">
                <a:solidFill>
                  <a:srgbClr val="000000"/>
                </a:solidFill>
                <a:latin typeface="Canva Sans"/>
                <a:ea typeface="Canva Sans"/>
                <a:cs typeface="Canva Sans"/>
                <a:sym typeface="Canva Sans"/>
              </a:rPr>
              <a:t>Layout, Koramangala 4th Block, </a:t>
            </a:r>
          </a:p>
          <a:p>
            <a:pPr algn="ctr">
              <a:lnSpc>
                <a:spcPts val="4543"/>
              </a:lnSpc>
            </a:pPr>
            <a:r>
              <a:rPr lang="en-US" sz="2839">
                <a:solidFill>
                  <a:srgbClr val="000000"/>
                </a:solidFill>
                <a:latin typeface="Canva Sans"/>
                <a:ea typeface="Canva Sans"/>
                <a:cs typeface="Canva Sans"/>
                <a:sym typeface="Canva Sans"/>
              </a:rPr>
              <a:t>Koramangala, Bengaluru, </a:t>
            </a:r>
          </a:p>
          <a:p>
            <a:pPr algn="ctr">
              <a:lnSpc>
                <a:spcPts val="4543"/>
              </a:lnSpc>
              <a:spcBef>
                <a:spcPct val="0"/>
              </a:spcBef>
            </a:pPr>
            <a:r>
              <a:rPr lang="en-US" sz="2839">
                <a:solidFill>
                  <a:srgbClr val="000000"/>
                </a:solidFill>
                <a:latin typeface="Canva Sans"/>
                <a:ea typeface="Canva Sans"/>
                <a:cs typeface="Canva Sans"/>
                <a:sym typeface="Canva Sans"/>
              </a:rPr>
              <a:t>Karnataka 560034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sp>
        <p:nvSpPr>
          <p:cNvPr name="Freeform 2" id="2"/>
          <p:cNvSpPr/>
          <p:nvPr/>
        </p:nvSpPr>
        <p:spPr>
          <a:xfrm flipH="false" flipV="false" rot="0">
            <a:off x="2025834" y="263095"/>
            <a:ext cx="14403702" cy="7132598"/>
          </a:xfrm>
          <a:custGeom>
            <a:avLst/>
            <a:gdLst/>
            <a:ahLst/>
            <a:cxnLst/>
            <a:rect r="r" b="b" t="t" l="l"/>
            <a:pathLst>
              <a:path h="7132598" w="14403702">
                <a:moveTo>
                  <a:pt x="0" y="0"/>
                </a:moveTo>
                <a:lnTo>
                  <a:pt x="14403702" y="0"/>
                </a:lnTo>
                <a:lnTo>
                  <a:pt x="14403702" y="7132598"/>
                </a:lnTo>
                <a:lnTo>
                  <a:pt x="0" y="7132598"/>
                </a:lnTo>
                <a:lnTo>
                  <a:pt x="0" y="0"/>
                </a:lnTo>
                <a:close/>
              </a:path>
            </a:pathLst>
          </a:custGeom>
          <a:blipFill>
            <a:blip r:embed="rId2"/>
            <a:stretch>
              <a:fillRect l="0" t="-36240" r="0" b="-15215"/>
            </a:stretch>
          </a:blipFill>
        </p:spPr>
      </p:sp>
      <p:sp>
        <p:nvSpPr>
          <p:cNvPr name="TextBox 3" id="3"/>
          <p:cNvSpPr txBox="true"/>
          <p:nvPr/>
        </p:nvSpPr>
        <p:spPr>
          <a:xfrm rot="0">
            <a:off x="0" y="8749473"/>
            <a:ext cx="18288000" cy="1613727"/>
          </a:xfrm>
          <a:prstGeom prst="rect">
            <a:avLst/>
          </a:prstGeom>
        </p:spPr>
        <p:txBody>
          <a:bodyPr anchor="t" rtlCol="false" tIns="0" lIns="0" bIns="0" rIns="0">
            <a:spAutoFit/>
          </a:bodyPr>
          <a:lstStyle/>
          <a:p>
            <a:pPr algn="ctr">
              <a:lnSpc>
                <a:spcPts val="4373"/>
              </a:lnSpc>
            </a:pPr>
            <a:r>
              <a:rPr lang="en-US" sz="2733">
                <a:solidFill>
                  <a:srgbClr val="000000"/>
                </a:solidFill>
                <a:latin typeface="Canva Sans"/>
                <a:ea typeface="Canva Sans"/>
                <a:cs typeface="Canva Sans"/>
                <a:sym typeface="Canva Sans"/>
              </a:rPr>
              <a:t>## The Architects of Online Success: Unveiling the Expertise of a Top-Tier Design &amp; Development Firm</a:t>
            </a:r>
          </a:p>
          <a:p>
            <a:pPr algn="ctr">
              <a:lnSpc>
                <a:spcPts val="4373"/>
              </a:lnSpc>
            </a:pPr>
          </a:p>
          <a:p>
            <a:pPr algn="ctr">
              <a:lnSpc>
                <a:spcPts val="4373"/>
              </a:lnSpc>
              <a:spcBef>
                <a:spcPct val="0"/>
              </a:spcBef>
            </a:pPr>
          </a:p>
        </p:txBody>
      </p:sp>
      <p:sp>
        <p:nvSpPr>
          <p:cNvPr name="TextBox 4" id="4"/>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sp>
        <p:nvSpPr>
          <p:cNvPr name="Freeform 2" id="2"/>
          <p:cNvSpPr/>
          <p:nvPr/>
        </p:nvSpPr>
        <p:spPr>
          <a:xfrm flipH="false" flipV="false" rot="0">
            <a:off x="2026772" y="271872"/>
            <a:ext cx="14234456" cy="6217778"/>
          </a:xfrm>
          <a:custGeom>
            <a:avLst/>
            <a:gdLst/>
            <a:ahLst/>
            <a:cxnLst/>
            <a:rect r="r" b="b" t="t" l="l"/>
            <a:pathLst>
              <a:path h="6217778" w="14234456">
                <a:moveTo>
                  <a:pt x="0" y="0"/>
                </a:moveTo>
                <a:lnTo>
                  <a:pt x="14234456" y="0"/>
                </a:lnTo>
                <a:lnTo>
                  <a:pt x="14234456" y="6217779"/>
                </a:lnTo>
                <a:lnTo>
                  <a:pt x="0" y="6217779"/>
                </a:lnTo>
                <a:lnTo>
                  <a:pt x="0" y="0"/>
                </a:lnTo>
                <a:close/>
              </a:path>
            </a:pathLst>
          </a:custGeom>
          <a:blipFill>
            <a:blip r:embed="rId2"/>
            <a:stretch>
              <a:fillRect l="-10517" t="-18537" r="-10517" b="-33427"/>
            </a:stretch>
          </a:blipFill>
        </p:spPr>
      </p:sp>
      <p:sp>
        <p:nvSpPr>
          <p:cNvPr name="TextBox 3" id="3"/>
          <p:cNvSpPr txBox="true"/>
          <p:nvPr/>
        </p:nvSpPr>
        <p:spPr>
          <a:xfrm rot="0">
            <a:off x="0" y="7249980"/>
            <a:ext cx="18288000" cy="2166177"/>
          </a:xfrm>
          <a:prstGeom prst="rect">
            <a:avLst/>
          </a:prstGeom>
        </p:spPr>
        <p:txBody>
          <a:bodyPr anchor="t" rtlCol="false" tIns="0" lIns="0" bIns="0" rIns="0">
            <a:spAutoFit/>
          </a:bodyPr>
          <a:lstStyle/>
          <a:p>
            <a:pPr algn="ctr">
              <a:lnSpc>
                <a:spcPts val="4373"/>
              </a:lnSpc>
            </a:pPr>
          </a:p>
          <a:p>
            <a:pPr algn="ctr">
              <a:lnSpc>
                <a:spcPts val="4373"/>
              </a:lnSpc>
            </a:pPr>
            <a:r>
              <a:rPr lang="en-US" sz="2733">
                <a:solidFill>
                  <a:srgbClr val="000000"/>
                </a:solidFill>
                <a:latin typeface="Canva Sans"/>
                <a:ea typeface="Canva Sans"/>
                <a:cs typeface="Canva Sans"/>
                <a:sym typeface="Canva Sans"/>
              </a:rPr>
              <a:t>**Introduction:**</a:t>
            </a:r>
          </a:p>
          <a:p>
            <a:pPr algn="ctr">
              <a:lnSpc>
                <a:spcPts val="4373"/>
              </a:lnSpc>
            </a:pPr>
          </a:p>
          <a:p>
            <a:pPr algn="ctr">
              <a:lnSpc>
                <a:spcPts val="4373"/>
              </a:lnSpc>
              <a:spcBef>
                <a:spcPct val="0"/>
              </a:spcBef>
            </a:pPr>
            <a:r>
              <a:rPr lang="en-US" sz="2733">
                <a:solidFill>
                  <a:srgbClr val="000000"/>
                </a:solidFill>
                <a:latin typeface="Canva Sans"/>
                <a:ea typeface="Canva Sans"/>
                <a:cs typeface="Canva Sans"/>
                <a:sym typeface="Canva Sans"/>
              </a:rPr>
              <a:t>Businesses of all sizes today absolutely require a robust online presence to thrive in the digital world. </a:t>
            </a:r>
          </a:p>
        </p:txBody>
      </p:sp>
      <p:sp>
        <p:nvSpPr>
          <p:cNvPr name="TextBox 4" id="4"/>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sp>
        <p:nvSpPr>
          <p:cNvPr name="Freeform 2" id="2"/>
          <p:cNvSpPr/>
          <p:nvPr/>
        </p:nvSpPr>
        <p:spPr>
          <a:xfrm flipH="false" flipV="false" rot="0">
            <a:off x="2144862" y="328053"/>
            <a:ext cx="14235062" cy="7289346"/>
          </a:xfrm>
          <a:custGeom>
            <a:avLst/>
            <a:gdLst/>
            <a:ahLst/>
            <a:cxnLst/>
            <a:rect r="r" b="b" t="t" l="l"/>
            <a:pathLst>
              <a:path h="7289346" w="14235062">
                <a:moveTo>
                  <a:pt x="0" y="0"/>
                </a:moveTo>
                <a:lnTo>
                  <a:pt x="14235062" y="0"/>
                </a:lnTo>
                <a:lnTo>
                  <a:pt x="14235062" y="7289346"/>
                </a:lnTo>
                <a:lnTo>
                  <a:pt x="0" y="7289346"/>
                </a:lnTo>
                <a:lnTo>
                  <a:pt x="0" y="0"/>
                </a:lnTo>
                <a:close/>
              </a:path>
            </a:pathLst>
          </a:custGeom>
          <a:blipFill>
            <a:blip r:embed="rId2"/>
            <a:stretch>
              <a:fillRect l="0" t="-52876" r="0" b="-42409"/>
            </a:stretch>
          </a:blipFill>
        </p:spPr>
      </p:sp>
      <p:sp>
        <p:nvSpPr>
          <p:cNvPr name="TextBox 3" id="3"/>
          <p:cNvSpPr txBox="true"/>
          <p:nvPr/>
        </p:nvSpPr>
        <p:spPr>
          <a:xfrm rot="0">
            <a:off x="0" y="8403811"/>
            <a:ext cx="18288000" cy="1613727"/>
          </a:xfrm>
          <a:prstGeom prst="rect">
            <a:avLst/>
          </a:prstGeom>
        </p:spPr>
        <p:txBody>
          <a:bodyPr anchor="t" rtlCol="false" tIns="0" lIns="0" bIns="0" rIns="0">
            <a:spAutoFit/>
          </a:bodyPr>
          <a:lstStyle/>
          <a:p>
            <a:pPr algn="ctr">
              <a:lnSpc>
                <a:spcPts val="4373"/>
              </a:lnSpc>
            </a:pPr>
            <a:r>
              <a:rPr lang="en-US" sz="2733">
                <a:solidFill>
                  <a:srgbClr val="000000"/>
                </a:solidFill>
                <a:latin typeface="Canva Sans"/>
                <a:ea typeface="Canva Sans"/>
                <a:cs typeface="Canva Sans"/>
                <a:sym typeface="Canva Sans"/>
              </a:rPr>
              <a:t>A well-designed and developed website is the cornerstone of this online presence, serving as the virtual face of your brand and the primary point of interaction with potential customers. </a:t>
            </a:r>
          </a:p>
          <a:p>
            <a:pPr algn="ctr">
              <a:lnSpc>
                <a:spcPts val="4373"/>
              </a:lnSpc>
              <a:spcBef>
                <a:spcPct val="0"/>
              </a:spcBef>
            </a:pPr>
          </a:p>
        </p:txBody>
      </p:sp>
      <p:sp>
        <p:nvSpPr>
          <p:cNvPr name="TextBox 4" id="4"/>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sp>
        <p:nvSpPr>
          <p:cNvPr name="Freeform 2" id="2"/>
          <p:cNvSpPr/>
          <p:nvPr/>
        </p:nvSpPr>
        <p:spPr>
          <a:xfrm flipH="false" flipV="false" rot="0">
            <a:off x="1881996" y="353257"/>
            <a:ext cx="14629245" cy="7291557"/>
          </a:xfrm>
          <a:custGeom>
            <a:avLst/>
            <a:gdLst/>
            <a:ahLst/>
            <a:cxnLst/>
            <a:rect r="r" b="b" t="t" l="l"/>
            <a:pathLst>
              <a:path h="7291557" w="14629245">
                <a:moveTo>
                  <a:pt x="0" y="0"/>
                </a:moveTo>
                <a:lnTo>
                  <a:pt x="14629246" y="0"/>
                </a:lnTo>
                <a:lnTo>
                  <a:pt x="14629246" y="7291557"/>
                </a:lnTo>
                <a:lnTo>
                  <a:pt x="0" y="7291557"/>
                </a:lnTo>
                <a:lnTo>
                  <a:pt x="0" y="0"/>
                </a:lnTo>
                <a:close/>
              </a:path>
            </a:pathLst>
          </a:custGeom>
          <a:blipFill>
            <a:blip r:embed="rId2"/>
            <a:stretch>
              <a:fillRect l="0" t="-25029" r="0" b="-8792"/>
            </a:stretch>
          </a:blipFill>
        </p:spPr>
      </p:sp>
      <p:sp>
        <p:nvSpPr>
          <p:cNvPr name="TextBox 3" id="3"/>
          <p:cNvSpPr txBox="true"/>
          <p:nvPr/>
        </p:nvSpPr>
        <p:spPr>
          <a:xfrm rot="0">
            <a:off x="0" y="8768457"/>
            <a:ext cx="18288000" cy="1613727"/>
          </a:xfrm>
          <a:prstGeom prst="rect">
            <a:avLst/>
          </a:prstGeom>
        </p:spPr>
        <p:txBody>
          <a:bodyPr anchor="t" rtlCol="false" tIns="0" lIns="0" bIns="0" rIns="0">
            <a:spAutoFit/>
          </a:bodyPr>
          <a:lstStyle/>
          <a:p>
            <a:pPr algn="ctr">
              <a:lnSpc>
                <a:spcPts val="4373"/>
              </a:lnSpc>
            </a:pPr>
            <a:r>
              <a:rPr lang="en-US" sz="2733">
                <a:solidFill>
                  <a:srgbClr val="000000"/>
                </a:solidFill>
                <a:latin typeface="Canva Sans"/>
                <a:ea typeface="Canva Sans"/>
                <a:cs typeface="Canva Sans"/>
                <a:sym typeface="Canva Sans"/>
              </a:rPr>
              <a:t>This is where the expertise of a top-tier website design and development company becomes invaluable.</a:t>
            </a:r>
          </a:p>
          <a:p>
            <a:pPr algn="ctr">
              <a:lnSpc>
                <a:spcPts val="4373"/>
              </a:lnSpc>
            </a:pPr>
          </a:p>
          <a:p>
            <a:pPr algn="ctr">
              <a:lnSpc>
                <a:spcPts val="4373"/>
              </a:lnSpc>
              <a:spcBef>
                <a:spcPct val="0"/>
              </a:spcBef>
            </a:pPr>
          </a:p>
        </p:txBody>
      </p:sp>
      <p:sp>
        <p:nvSpPr>
          <p:cNvPr name="TextBox 4" id="4"/>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0" y="3131342"/>
            <a:ext cx="18288000" cy="5480877"/>
          </a:xfrm>
          <a:prstGeom prst="rect">
            <a:avLst/>
          </a:prstGeom>
        </p:spPr>
        <p:txBody>
          <a:bodyPr anchor="t" rtlCol="false" tIns="0" lIns="0" bIns="0" rIns="0">
            <a:spAutoFit/>
          </a:bodyPr>
          <a:lstStyle/>
          <a:p>
            <a:pPr algn="ctr">
              <a:lnSpc>
                <a:spcPts val="4373"/>
              </a:lnSpc>
            </a:pPr>
          </a:p>
          <a:p>
            <a:pPr algn="ctr">
              <a:lnSpc>
                <a:spcPts val="4373"/>
              </a:lnSpc>
            </a:pPr>
            <a:r>
              <a:rPr lang="en-US" sz="2733">
                <a:solidFill>
                  <a:srgbClr val="000000"/>
                </a:solidFill>
                <a:latin typeface="Canva Sans"/>
                <a:ea typeface="Canva Sans"/>
                <a:cs typeface="Canva Sans"/>
                <a:sym typeface="Canva Sans"/>
              </a:rPr>
              <a:t>**The Importance of Professional Website Design and Development:**</a:t>
            </a:r>
          </a:p>
          <a:p>
            <a:pPr algn="ctr">
              <a:lnSpc>
                <a:spcPts val="4373"/>
              </a:lnSpc>
            </a:pPr>
          </a:p>
          <a:p>
            <a:pPr algn="ctr">
              <a:lnSpc>
                <a:spcPts val="4373"/>
              </a:lnSpc>
            </a:pPr>
            <a:r>
              <a:rPr lang="en-US" sz="2733">
                <a:solidFill>
                  <a:srgbClr val="000000"/>
                </a:solidFill>
                <a:latin typeface="Canva Sans"/>
                <a:ea typeface="Canva Sans"/>
                <a:cs typeface="Canva Sans"/>
                <a:sym typeface="Canva Sans"/>
              </a:rPr>
              <a:t>A professional website is far more than just a display of pages and pictures. It is a strategic tool that can help you achieve a variety of business goals, including:</a:t>
            </a:r>
          </a:p>
          <a:p>
            <a:pPr algn="ctr">
              <a:lnSpc>
                <a:spcPts val="4373"/>
              </a:lnSpc>
            </a:pPr>
          </a:p>
          <a:p>
            <a:pPr algn="ctr">
              <a:lnSpc>
                <a:spcPts val="4373"/>
              </a:lnSpc>
            </a:pPr>
            <a:r>
              <a:rPr lang="en-US" sz="2733">
                <a:solidFill>
                  <a:srgbClr val="000000"/>
                </a:solidFill>
                <a:latin typeface="Canva Sans"/>
                <a:ea typeface="Canva Sans"/>
                <a:cs typeface="Canva Sans"/>
                <a:sym typeface="Canva Sans"/>
              </a:rPr>
              <a:t>* **Increased brand awareness:** A visually appealing and user-friendly website can help you make a strong first impression and establish your brand identity.</a:t>
            </a:r>
          </a:p>
          <a:p>
            <a:pPr algn="ctr">
              <a:lnSpc>
                <a:spcPts val="4373"/>
              </a:lnSpc>
              <a:spcBef>
                <a:spcPct val="0"/>
              </a:spcBef>
            </a:pPr>
            <a:r>
              <a:rPr lang="en-US" sz="2733">
                <a:solidFill>
                  <a:srgbClr val="000000"/>
                </a:solidFill>
                <a:latin typeface="Canva Sans"/>
                <a:ea typeface="Canva Sans"/>
                <a:cs typeface="Canva Sans"/>
                <a:sym typeface="Canva Sans"/>
              </a:rPr>
              <a:t>* **Improved customer engagement:** A well-designed website can keep visitors interested and encourage them to explore your offerings.</a:t>
            </a:r>
          </a:p>
        </p:txBody>
      </p:sp>
      <p:sp>
        <p:nvSpPr>
          <p:cNvPr name="TextBox 3" id="3"/>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0" y="2973485"/>
            <a:ext cx="18288000" cy="6033327"/>
          </a:xfrm>
          <a:prstGeom prst="rect">
            <a:avLst/>
          </a:prstGeom>
        </p:spPr>
        <p:txBody>
          <a:bodyPr anchor="t" rtlCol="false" tIns="0" lIns="0" bIns="0" rIns="0">
            <a:spAutoFit/>
          </a:bodyPr>
          <a:lstStyle/>
          <a:p>
            <a:pPr algn="ctr">
              <a:lnSpc>
                <a:spcPts val="4373"/>
              </a:lnSpc>
            </a:pPr>
          </a:p>
          <a:p>
            <a:pPr algn="ctr">
              <a:lnSpc>
                <a:spcPts val="4373"/>
              </a:lnSpc>
            </a:pPr>
            <a:r>
              <a:rPr lang="en-US" sz="2733">
                <a:solidFill>
                  <a:srgbClr val="000000"/>
                </a:solidFill>
                <a:latin typeface="Canva Sans"/>
                <a:ea typeface="Canva Sans"/>
                <a:cs typeface="Canva Sans"/>
                <a:sym typeface="Canva Sans"/>
              </a:rPr>
              <a:t>* **Enhanced lead generation:** A website with clear calls to action can help you capture leads and convert them into customers.</a:t>
            </a:r>
          </a:p>
          <a:p>
            <a:pPr algn="ctr">
              <a:lnSpc>
                <a:spcPts val="4373"/>
              </a:lnSpc>
            </a:pPr>
            <a:r>
              <a:rPr lang="en-US" sz="2733">
                <a:solidFill>
                  <a:srgbClr val="000000"/>
                </a:solidFill>
                <a:latin typeface="Canva Sans"/>
                <a:ea typeface="Canva Sans"/>
                <a:cs typeface="Canva Sans"/>
                <a:sym typeface="Canva Sans"/>
              </a:rPr>
              <a:t>* **Boosted sales and revenue:** A well-optimized website can improve your search engine ranking and drive more traffic to your site, ultimately leading to increased sales.</a:t>
            </a:r>
          </a:p>
          <a:p>
            <a:pPr algn="ctr">
              <a:lnSpc>
                <a:spcPts val="4373"/>
              </a:lnSpc>
            </a:pPr>
          </a:p>
          <a:p>
            <a:pPr algn="ctr">
              <a:lnSpc>
                <a:spcPts val="4373"/>
              </a:lnSpc>
            </a:pPr>
            <a:r>
              <a:rPr lang="en-US" sz="2733">
                <a:solidFill>
                  <a:srgbClr val="000000"/>
                </a:solidFill>
                <a:latin typeface="Canva Sans"/>
                <a:ea typeface="Canva Sans"/>
                <a:cs typeface="Canva Sans"/>
                <a:sym typeface="Canva Sans"/>
              </a:rPr>
              <a:t>**The Role of a Top-Tier Design &amp; Development Firm:**</a:t>
            </a:r>
          </a:p>
          <a:p>
            <a:pPr algn="ctr">
              <a:lnSpc>
                <a:spcPts val="4373"/>
              </a:lnSpc>
            </a:pPr>
          </a:p>
          <a:p>
            <a:pPr algn="ctr">
              <a:lnSpc>
                <a:spcPts val="4373"/>
              </a:lnSpc>
            </a:pPr>
            <a:r>
              <a:rPr lang="en-US" sz="2733">
                <a:solidFill>
                  <a:srgbClr val="000000"/>
                </a:solidFill>
                <a:latin typeface="Canva Sans"/>
                <a:ea typeface="Canva Sans"/>
                <a:cs typeface="Canva Sans"/>
                <a:sym typeface="Canva Sans"/>
              </a:rPr>
              <a:t>A top-tier website design and development company brings a wealth of expertise and experience to the table. They can help you:</a:t>
            </a:r>
          </a:p>
          <a:p>
            <a:pPr algn="ctr">
              <a:lnSpc>
                <a:spcPts val="4373"/>
              </a:lnSpc>
              <a:spcBef>
                <a:spcPct val="0"/>
              </a:spcBef>
            </a:pPr>
          </a:p>
        </p:txBody>
      </p:sp>
      <p:sp>
        <p:nvSpPr>
          <p:cNvPr name="TextBox 3" id="3"/>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0" y="3210271"/>
            <a:ext cx="18288000" cy="6033327"/>
          </a:xfrm>
          <a:prstGeom prst="rect">
            <a:avLst/>
          </a:prstGeom>
        </p:spPr>
        <p:txBody>
          <a:bodyPr anchor="t" rtlCol="false" tIns="0" lIns="0" bIns="0" rIns="0">
            <a:spAutoFit/>
          </a:bodyPr>
          <a:lstStyle/>
          <a:p>
            <a:pPr algn="ctr">
              <a:lnSpc>
                <a:spcPts val="4373"/>
              </a:lnSpc>
            </a:pPr>
          </a:p>
          <a:p>
            <a:pPr algn="ctr">
              <a:lnSpc>
                <a:spcPts val="4373"/>
              </a:lnSpc>
            </a:pPr>
          </a:p>
          <a:p>
            <a:pPr algn="ctr">
              <a:lnSpc>
                <a:spcPts val="4373"/>
              </a:lnSpc>
            </a:pPr>
            <a:r>
              <a:rPr lang="en-US" sz="2733">
                <a:solidFill>
                  <a:srgbClr val="000000"/>
                </a:solidFill>
                <a:latin typeface="Canva Sans"/>
                <a:ea typeface="Canva Sans"/>
                <a:cs typeface="Canva Sans"/>
                <a:sym typeface="Canva Sans"/>
              </a:rPr>
              <a:t>* **Plan and strategize:** From understanding your business goals to defining your target audience, a top-tier firm can help you develop a comprehensive website strategy.</a:t>
            </a:r>
          </a:p>
          <a:p>
            <a:pPr algn="ctr">
              <a:lnSpc>
                <a:spcPts val="4373"/>
              </a:lnSpc>
            </a:pPr>
            <a:r>
              <a:rPr lang="en-US" sz="2733">
                <a:solidFill>
                  <a:srgbClr val="000000"/>
                </a:solidFill>
                <a:latin typeface="Canva Sans"/>
                <a:ea typeface="Canva Sans"/>
                <a:cs typeface="Canva Sans"/>
                <a:sym typeface="Canva Sans"/>
              </a:rPr>
              <a:t>* **Design and develop:** They can create a visually stunning and user-friendly website that is tailored to your specific needs and brand identity.</a:t>
            </a:r>
          </a:p>
          <a:p>
            <a:pPr algn="ctr">
              <a:lnSpc>
                <a:spcPts val="4373"/>
              </a:lnSpc>
            </a:pPr>
            <a:r>
              <a:rPr lang="en-US" sz="2733">
                <a:solidFill>
                  <a:srgbClr val="000000"/>
                </a:solidFill>
                <a:latin typeface="Canva Sans"/>
                <a:ea typeface="Canva Sans"/>
                <a:cs typeface="Canva Sans"/>
                <a:sym typeface="Canva Sans"/>
              </a:rPr>
              <a:t>* **Optimize for search engines:** They can ensure your website is optimized for search engines, helping you rank higher in search results and attract more organic traffic.</a:t>
            </a:r>
          </a:p>
          <a:p>
            <a:pPr algn="ctr">
              <a:lnSpc>
                <a:spcPts val="4373"/>
              </a:lnSpc>
            </a:pPr>
            <a:r>
              <a:rPr lang="en-US" sz="2733">
                <a:solidFill>
                  <a:srgbClr val="000000"/>
                </a:solidFill>
                <a:latin typeface="Canva Sans"/>
                <a:ea typeface="Canva Sans"/>
                <a:cs typeface="Canva Sans"/>
                <a:sym typeface="Canva Sans"/>
              </a:rPr>
              <a:t>* **Maintain and update:** They can provide ongoing maintenance and support to keep your website running smoothly and up-to-date.</a:t>
            </a:r>
          </a:p>
          <a:p>
            <a:pPr algn="ctr">
              <a:lnSpc>
                <a:spcPts val="4373"/>
              </a:lnSpc>
              <a:spcBef>
                <a:spcPct val="0"/>
              </a:spcBef>
            </a:pPr>
          </a:p>
        </p:txBody>
      </p:sp>
      <p:sp>
        <p:nvSpPr>
          <p:cNvPr name="TextBox 3" id="3"/>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0" y="2631461"/>
            <a:ext cx="18288000" cy="6033327"/>
          </a:xfrm>
          <a:prstGeom prst="rect">
            <a:avLst/>
          </a:prstGeom>
        </p:spPr>
        <p:txBody>
          <a:bodyPr anchor="t" rtlCol="false" tIns="0" lIns="0" bIns="0" rIns="0">
            <a:spAutoFit/>
          </a:bodyPr>
          <a:lstStyle/>
          <a:p>
            <a:pPr algn="ctr">
              <a:lnSpc>
                <a:spcPts val="4373"/>
              </a:lnSpc>
            </a:pPr>
          </a:p>
          <a:p>
            <a:pPr algn="ctr">
              <a:lnSpc>
                <a:spcPts val="4373"/>
              </a:lnSpc>
            </a:pPr>
          </a:p>
          <a:p>
            <a:pPr algn="ctr">
              <a:lnSpc>
                <a:spcPts val="4373"/>
              </a:lnSpc>
            </a:pPr>
            <a:r>
              <a:rPr lang="en-US" sz="2733">
                <a:solidFill>
                  <a:srgbClr val="000000"/>
                </a:solidFill>
                <a:latin typeface="Canva Sans"/>
                <a:ea typeface="Canva Sans"/>
                <a:cs typeface="Canva Sans"/>
                <a:sym typeface="Canva Sans"/>
              </a:rPr>
              <a:t>**Choosing the Right Design &amp; Development Partner:**</a:t>
            </a:r>
          </a:p>
          <a:p>
            <a:pPr algn="ctr">
              <a:lnSpc>
                <a:spcPts val="4373"/>
              </a:lnSpc>
            </a:pPr>
          </a:p>
          <a:p>
            <a:pPr algn="ctr">
              <a:lnSpc>
                <a:spcPts val="4373"/>
              </a:lnSpc>
            </a:pPr>
            <a:r>
              <a:rPr lang="en-US" sz="2733">
                <a:solidFill>
                  <a:srgbClr val="000000"/>
                </a:solidFill>
                <a:latin typeface="Canva Sans"/>
                <a:ea typeface="Canva Sans"/>
                <a:cs typeface="Canva Sans"/>
                <a:sym typeface="Canva Sans"/>
              </a:rPr>
              <a:t>Selecting the right website design and development company is crucial for the success of your online presence. Here are some factors to consider:</a:t>
            </a:r>
          </a:p>
          <a:p>
            <a:pPr algn="ctr">
              <a:lnSpc>
                <a:spcPts val="4373"/>
              </a:lnSpc>
            </a:pPr>
          </a:p>
          <a:p>
            <a:pPr algn="ctr">
              <a:lnSpc>
                <a:spcPts val="4373"/>
              </a:lnSpc>
            </a:pPr>
            <a:r>
              <a:rPr lang="en-US" sz="2733">
                <a:solidFill>
                  <a:srgbClr val="000000"/>
                </a:solidFill>
                <a:latin typeface="Canva Sans"/>
                <a:ea typeface="Canva Sans"/>
                <a:cs typeface="Canva Sans"/>
                <a:sym typeface="Canva Sans"/>
              </a:rPr>
              <a:t>* **Experience and expertise:** Look for a company with a proven track record and a team of experienced professionals.</a:t>
            </a:r>
          </a:p>
          <a:p>
            <a:pPr algn="ctr">
              <a:lnSpc>
                <a:spcPts val="4373"/>
              </a:lnSpc>
              <a:spcBef>
                <a:spcPct val="0"/>
              </a:spcBef>
            </a:pPr>
            <a:r>
              <a:rPr lang="en-US" sz="2733">
                <a:solidFill>
                  <a:srgbClr val="000000"/>
                </a:solidFill>
                <a:latin typeface="Canva Sans"/>
                <a:ea typeface="Canva Sans"/>
                <a:cs typeface="Canva Sans"/>
                <a:sym typeface="Canva Sans"/>
              </a:rPr>
              <a:t>* **Portfolio:** Review their portfolio to see examples of their work and assess their design and development capabilities.</a:t>
            </a:r>
          </a:p>
        </p:txBody>
      </p:sp>
      <p:sp>
        <p:nvSpPr>
          <p:cNvPr name="TextBox 3" id="3"/>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0" y="2605152"/>
            <a:ext cx="18288000" cy="5480877"/>
          </a:xfrm>
          <a:prstGeom prst="rect">
            <a:avLst/>
          </a:prstGeom>
        </p:spPr>
        <p:txBody>
          <a:bodyPr anchor="t" rtlCol="false" tIns="0" lIns="0" bIns="0" rIns="0">
            <a:spAutoFit/>
          </a:bodyPr>
          <a:lstStyle/>
          <a:p>
            <a:pPr algn="ctr">
              <a:lnSpc>
                <a:spcPts val="4373"/>
              </a:lnSpc>
            </a:pPr>
          </a:p>
          <a:p>
            <a:pPr algn="ctr">
              <a:lnSpc>
                <a:spcPts val="4373"/>
              </a:lnSpc>
            </a:pPr>
            <a:r>
              <a:rPr lang="en-US" sz="2733">
                <a:solidFill>
                  <a:srgbClr val="000000"/>
                </a:solidFill>
                <a:latin typeface="Canva Sans"/>
                <a:ea typeface="Canva Sans"/>
                <a:cs typeface="Canva Sans"/>
                <a:sym typeface="Canva Sans"/>
              </a:rPr>
              <a:t>* **Client testimonials:** Read testimonials from past clients to get an idea of their satisfaction levels.</a:t>
            </a:r>
          </a:p>
          <a:p>
            <a:pPr algn="ctr">
              <a:lnSpc>
                <a:spcPts val="4373"/>
              </a:lnSpc>
            </a:pPr>
            <a:r>
              <a:rPr lang="en-US" sz="2733">
                <a:solidFill>
                  <a:srgbClr val="000000"/>
                </a:solidFill>
                <a:latin typeface="Canva Sans"/>
                <a:ea typeface="Canva Sans"/>
                <a:cs typeface="Canva Sans"/>
                <a:sym typeface="Canva Sans"/>
              </a:rPr>
              <a:t>* **Communication and collaboration:** Choose a company that communicates effectively and is willing to collaborate closely with you throughout the project.</a:t>
            </a:r>
          </a:p>
          <a:p>
            <a:pPr algn="ctr">
              <a:lnSpc>
                <a:spcPts val="4373"/>
              </a:lnSpc>
            </a:pPr>
          </a:p>
          <a:p>
            <a:pPr algn="ctr">
              <a:lnSpc>
                <a:spcPts val="4373"/>
              </a:lnSpc>
            </a:pPr>
            <a:r>
              <a:rPr lang="en-US" sz="2733">
                <a:solidFill>
                  <a:srgbClr val="000000"/>
                </a:solidFill>
                <a:latin typeface="Canva Sans"/>
                <a:ea typeface="Canva Sans"/>
                <a:cs typeface="Canva Sans"/>
                <a:sym typeface="Canva Sans"/>
              </a:rPr>
              <a:t>**Conclusion:**</a:t>
            </a:r>
          </a:p>
          <a:p>
            <a:pPr algn="ctr">
              <a:lnSpc>
                <a:spcPts val="4373"/>
              </a:lnSpc>
            </a:pPr>
          </a:p>
          <a:p>
            <a:pPr algn="ctr">
              <a:lnSpc>
                <a:spcPts val="4373"/>
              </a:lnSpc>
              <a:spcBef>
                <a:spcPct val="0"/>
              </a:spcBef>
            </a:pPr>
            <a:r>
              <a:rPr lang="en-US" sz="2733">
                <a:solidFill>
                  <a:srgbClr val="000000"/>
                </a:solidFill>
                <a:latin typeface="Canva Sans"/>
                <a:ea typeface="Canva Sans"/>
                <a:cs typeface="Canva Sans"/>
                <a:sym typeface="Canva Sans"/>
              </a:rPr>
              <a:t>Investing in a top-tier website design and development company is an investment in your business's future. By partnering with the right firm, you can create a powerful online presence that drives results and helps you achieve your business goals.</a:t>
            </a:r>
          </a:p>
        </p:txBody>
      </p:sp>
      <p:sp>
        <p:nvSpPr>
          <p:cNvPr name="TextBox 3" id="3"/>
          <p:cNvSpPr txBox="true"/>
          <p:nvPr/>
        </p:nvSpPr>
        <p:spPr>
          <a:xfrm rot="0">
            <a:off x="0" y="8956261"/>
            <a:ext cx="18288000"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From Pixels to Performance: How a Leading Agency Transforms Ideas into Stunning Websites</a:t>
            </a:r>
          </a:p>
        </p:txBody>
      </p:sp>
      <p:sp>
        <p:nvSpPr>
          <p:cNvPr name="TextBox 4" id="4"/>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0" y="3157652"/>
            <a:ext cx="18288000" cy="5480877"/>
          </a:xfrm>
          <a:prstGeom prst="rect">
            <a:avLst/>
          </a:prstGeom>
        </p:spPr>
        <p:txBody>
          <a:bodyPr anchor="t" rtlCol="false" tIns="0" lIns="0" bIns="0" rIns="0">
            <a:spAutoFit/>
          </a:bodyPr>
          <a:lstStyle/>
          <a:p>
            <a:pPr algn="ctr">
              <a:lnSpc>
                <a:spcPts val="4373"/>
              </a:lnSpc>
            </a:pPr>
          </a:p>
          <a:p>
            <a:pPr algn="ctr">
              <a:lnSpc>
                <a:spcPts val="4373"/>
              </a:lnSpc>
            </a:pPr>
            <a:r>
              <a:rPr lang="en-US" sz="2733">
                <a:solidFill>
                  <a:srgbClr val="000000"/>
                </a:solidFill>
                <a:latin typeface="Canva Sans"/>
                <a:ea typeface="Canva Sans"/>
                <a:cs typeface="Canva Sans"/>
                <a:sym typeface="Canva Sans"/>
              </a:rPr>
              <a:t>In today's hyper-connected world, a website is more than just a digital brochure; it's a dynamic platform for engagement, interaction, and growth.1 It's the virtual storefront, the online hub, and the 24/7 representative of your brand.2 This is where the expertise of a leading website design and development agency truly shines, transforming abstract ideas into high-performing digital experiences.</a:t>
            </a:r>
          </a:p>
          <a:p>
            <a:pPr algn="ctr">
              <a:lnSpc>
                <a:spcPts val="4373"/>
              </a:lnSpc>
            </a:pPr>
            <a:r>
              <a:rPr lang="en-US" sz="2733">
                <a:solidFill>
                  <a:srgbClr val="000000"/>
                </a:solidFill>
                <a:latin typeface="Canva Sans"/>
                <a:ea typeface="Canva Sans"/>
                <a:cs typeface="Canva Sans"/>
                <a:sym typeface="Canva Sans"/>
              </a:rPr>
              <a:t>Beyond Aesthetics: A Holistic Approach</a:t>
            </a:r>
          </a:p>
          <a:p>
            <a:pPr algn="ctr">
              <a:lnSpc>
                <a:spcPts val="4373"/>
              </a:lnSpc>
            </a:pPr>
            <a:r>
              <a:rPr lang="en-US" sz="2733">
                <a:solidFill>
                  <a:srgbClr val="000000"/>
                </a:solidFill>
                <a:latin typeface="Canva Sans"/>
                <a:ea typeface="Canva Sans"/>
                <a:cs typeface="Canva Sans"/>
                <a:sym typeface="Canva Sans"/>
              </a:rPr>
              <a:t>The journey from concept to completion is a collaborative process, requiring a deep understanding of client needs, target audiences, and market trends.3 A leading agency goes beyond mere aesthetics, focusing on a holistic approach that encompasses:4</a:t>
            </a:r>
          </a:p>
          <a:p>
            <a:pPr algn="ctr" marL="590210" indent="-295105" lvl="1">
              <a:lnSpc>
                <a:spcPts val="4373"/>
              </a:lnSpc>
              <a:spcBef>
                <a:spcPct val="0"/>
              </a:spcBef>
              <a:buFont typeface="Arial"/>
              <a:buChar char="•"/>
            </a:pPr>
            <a:r>
              <a:rPr lang="en-US" sz="2733">
                <a:solidFill>
                  <a:srgbClr val="000000"/>
                </a:solidFill>
                <a:latin typeface="Canva Sans"/>
                <a:ea typeface="Canva Sans"/>
                <a:cs typeface="Canva Sans"/>
                <a:sym typeface="Canva Sans"/>
              </a:rPr>
              <a:t>Strategic Foundation: Every successful website begins with a solid strategy.</a:t>
            </a:r>
          </a:p>
        </p:txBody>
      </p:sp>
      <p:sp>
        <p:nvSpPr>
          <p:cNvPr name="TextBox 3" id="3"/>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12.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0" y="2947175"/>
            <a:ext cx="18288000" cy="5480877"/>
          </a:xfrm>
          <a:prstGeom prst="rect">
            <a:avLst/>
          </a:prstGeom>
        </p:spPr>
        <p:txBody>
          <a:bodyPr anchor="t" rtlCol="false" tIns="0" lIns="0" bIns="0" rIns="0">
            <a:spAutoFit/>
          </a:bodyPr>
          <a:lstStyle/>
          <a:p>
            <a:pPr algn="ctr" marL="590210" indent="-295105" lvl="1">
              <a:lnSpc>
                <a:spcPts val="4373"/>
              </a:lnSpc>
              <a:spcBef>
                <a:spcPct val="0"/>
              </a:spcBef>
              <a:buFont typeface="Arial"/>
              <a:buChar char="•"/>
            </a:pPr>
            <a:r>
              <a:rPr lang="en-US" sz="2733">
                <a:solidFill>
                  <a:srgbClr val="000000"/>
                </a:solidFill>
                <a:latin typeface="Canva Sans"/>
                <a:ea typeface="Canva Sans"/>
                <a:cs typeface="Canva Sans"/>
                <a:sym typeface="Canva Sans"/>
              </a:rPr>
              <a:t>5 Leading agencies invest time in understanding client g</a:t>
            </a:r>
            <a:r>
              <a:rPr lang="en-US" sz="2733">
                <a:solidFill>
                  <a:srgbClr val="000000"/>
                </a:solidFill>
                <a:latin typeface="Canva Sans"/>
                <a:ea typeface="Canva Sans"/>
                <a:cs typeface="Canva Sans"/>
                <a:sym typeface="Canva Sans"/>
              </a:rPr>
              <a:t>oals, identifying target audiences, and conducting thorough market research. This data-driven approach ensures that the website aligns with business objectives and delivers measurable results.</a:t>
            </a:r>
          </a:p>
          <a:p>
            <a:pPr algn="ctr" marL="590210" indent="-295105" lvl="1">
              <a:lnSpc>
                <a:spcPts val="4373"/>
              </a:lnSpc>
              <a:spcBef>
                <a:spcPct val="0"/>
              </a:spcBef>
              <a:buFont typeface="Arial"/>
              <a:buChar char="•"/>
            </a:pPr>
            <a:r>
              <a:rPr lang="en-US" sz="2733">
                <a:solidFill>
                  <a:srgbClr val="000000"/>
                </a:solidFill>
                <a:latin typeface="Canva Sans"/>
                <a:ea typeface="Canva Sans"/>
                <a:cs typeface="Canva Sans"/>
                <a:sym typeface="Canva Sans"/>
              </a:rPr>
              <a:t>User-Centric Design: The focus is firmly on the user experience (UX).6 Leading agencies prioritize intuitive navigation, seamless interactions, and a visually appealing design that is both engaging and accessible to all users.</a:t>
            </a:r>
          </a:p>
          <a:p>
            <a:pPr algn="ctr" marL="590210" indent="-295105" lvl="1">
              <a:lnSpc>
                <a:spcPts val="4373"/>
              </a:lnSpc>
              <a:spcBef>
                <a:spcPct val="0"/>
              </a:spcBef>
              <a:buFont typeface="Arial"/>
              <a:buChar char="•"/>
            </a:pPr>
            <a:r>
              <a:rPr lang="en-US" sz="2733">
                <a:solidFill>
                  <a:srgbClr val="000000"/>
                </a:solidFill>
                <a:latin typeface="Canva Sans"/>
                <a:ea typeface="Canva Sans"/>
                <a:cs typeface="Canva Sans"/>
                <a:sym typeface="Canva Sans"/>
              </a:rPr>
              <a:t>Technical Excellence: A robust and scalable website is essential for long-term success.7 Leading agencies leverage cutting-edge technologies, ensuring optimal performance, security, and compatibility across all devices.</a:t>
            </a:r>
          </a:p>
          <a:p>
            <a:pPr algn="ctr" marL="590210" indent="-295105" lvl="1">
              <a:lnSpc>
                <a:spcPts val="4373"/>
              </a:lnSpc>
              <a:spcBef>
                <a:spcPct val="0"/>
              </a:spcBef>
              <a:buFont typeface="Arial"/>
              <a:buChar char="•"/>
            </a:pPr>
            <a:r>
              <a:rPr lang="en-US" sz="2733">
                <a:solidFill>
                  <a:srgbClr val="000000"/>
                </a:solidFill>
                <a:latin typeface="Canva Sans"/>
                <a:ea typeface="Canva Sans"/>
                <a:cs typeface="Canva Sans"/>
                <a:sym typeface="Canva Sans"/>
              </a:rPr>
              <a:t>Content that Connects: Compelling content is the lifeblood of any successful website.</a:t>
            </a:r>
          </a:p>
        </p:txBody>
      </p:sp>
      <p:sp>
        <p:nvSpPr>
          <p:cNvPr name="TextBox 3" id="3"/>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13.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0" y="2894556"/>
            <a:ext cx="18288000" cy="5480877"/>
          </a:xfrm>
          <a:prstGeom prst="rect">
            <a:avLst/>
          </a:prstGeom>
        </p:spPr>
        <p:txBody>
          <a:bodyPr anchor="t" rtlCol="false" tIns="0" lIns="0" bIns="0" rIns="0">
            <a:spAutoFit/>
          </a:bodyPr>
          <a:lstStyle/>
          <a:p>
            <a:pPr algn="ctr" marL="590210" indent="-295105" lvl="1">
              <a:lnSpc>
                <a:spcPts val="4373"/>
              </a:lnSpc>
              <a:buFont typeface="Arial"/>
              <a:buChar char="•"/>
            </a:pPr>
            <a:r>
              <a:rPr lang="en-US" sz="2733">
                <a:solidFill>
                  <a:srgbClr val="000000"/>
                </a:solidFill>
                <a:latin typeface="Canva Sans"/>
                <a:ea typeface="Canva Sans"/>
                <a:cs typeface="Canva Sans"/>
                <a:sym typeface="Canva Sans"/>
              </a:rPr>
              <a:t> Leading agencies collaborate with clients to develop engaging and informative content that resonates with the target audience and drives conversions.</a:t>
            </a:r>
          </a:p>
          <a:p>
            <a:pPr algn="ctr" marL="590210" indent="-295105" lvl="1">
              <a:lnSpc>
                <a:spcPts val="4373"/>
              </a:lnSpc>
              <a:buFont typeface="Arial"/>
              <a:buChar char="•"/>
            </a:pPr>
            <a:r>
              <a:rPr lang="en-US" sz="2733">
                <a:solidFill>
                  <a:srgbClr val="000000"/>
                </a:solidFill>
                <a:latin typeface="Canva Sans"/>
                <a:ea typeface="Canva Sans"/>
                <a:cs typeface="Canva Sans"/>
                <a:sym typeface="Canva Sans"/>
              </a:rPr>
              <a:t>Data-Driven Optimization: The work doesn't stop at launch.8 Leading agencies utilize data analytics to track website performance, identify areas for improvement, and continually optimize the website for better user experience and increased conversions.</a:t>
            </a:r>
          </a:p>
          <a:p>
            <a:pPr algn="ctr">
              <a:lnSpc>
                <a:spcPts val="4373"/>
              </a:lnSpc>
            </a:pPr>
            <a:r>
              <a:rPr lang="en-US" sz="2733">
                <a:solidFill>
                  <a:srgbClr val="000000"/>
                </a:solidFill>
                <a:latin typeface="Canva Sans"/>
                <a:ea typeface="Canva Sans"/>
                <a:cs typeface="Canva Sans"/>
                <a:sym typeface="Canva Sans"/>
              </a:rPr>
              <a:t>The Transformation: From Pixels to Performance</a:t>
            </a:r>
          </a:p>
          <a:p>
            <a:pPr algn="ctr" marL="590210" indent="-295105" lvl="1">
              <a:lnSpc>
                <a:spcPts val="4373"/>
              </a:lnSpc>
              <a:buFont typeface="Arial"/>
              <a:buChar char="•"/>
            </a:pPr>
            <a:r>
              <a:rPr lang="en-US" sz="2733">
                <a:solidFill>
                  <a:srgbClr val="000000"/>
                </a:solidFill>
                <a:latin typeface="Canva Sans"/>
                <a:ea typeface="Canva Sans"/>
                <a:cs typeface="Canva Sans"/>
                <a:sym typeface="Canva Sans"/>
              </a:rPr>
              <a:t>Idea Conception: The journey begins with a spark, an idea, a vision.9 Leading agencies work closely with clients to understand their unique needs and aspirations, translating them into a clear and achievable digital strategy.10</a:t>
            </a:r>
          </a:p>
          <a:p>
            <a:pPr algn="ctr" marL="590210" indent="-295105" lvl="1">
              <a:lnSpc>
                <a:spcPts val="4373"/>
              </a:lnSpc>
              <a:spcBef>
                <a:spcPct val="0"/>
              </a:spcBef>
              <a:buFont typeface="Arial"/>
              <a:buChar char="•"/>
            </a:pPr>
            <a:r>
              <a:rPr lang="en-US" sz="2733">
                <a:solidFill>
                  <a:srgbClr val="000000"/>
                </a:solidFill>
                <a:latin typeface="Canva Sans"/>
                <a:ea typeface="Canva Sans"/>
                <a:cs typeface="Canva Sans"/>
                <a:sym typeface="Canva Sans"/>
              </a:rPr>
              <a:t>Design &amp; Development: This is where the magic happens.</a:t>
            </a:r>
          </a:p>
        </p:txBody>
      </p:sp>
      <p:sp>
        <p:nvSpPr>
          <p:cNvPr name="TextBox 3" id="3"/>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14.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0" y="2868247"/>
            <a:ext cx="18288000" cy="5480877"/>
          </a:xfrm>
          <a:prstGeom prst="rect">
            <a:avLst/>
          </a:prstGeom>
        </p:spPr>
        <p:txBody>
          <a:bodyPr anchor="t" rtlCol="false" tIns="0" lIns="0" bIns="0" rIns="0">
            <a:spAutoFit/>
          </a:bodyPr>
          <a:lstStyle/>
          <a:p>
            <a:pPr algn="ctr" marL="590210" indent="-295105" lvl="1">
              <a:lnSpc>
                <a:spcPts val="4373"/>
              </a:lnSpc>
              <a:buFont typeface="Arial"/>
              <a:buChar char="•"/>
            </a:pPr>
            <a:r>
              <a:rPr lang="en-US" sz="2733">
                <a:solidFill>
                  <a:srgbClr val="000000"/>
                </a:solidFill>
                <a:latin typeface="Canva Sans"/>
                <a:ea typeface="Canva Sans"/>
                <a:cs typeface="Canva Sans"/>
                <a:sym typeface="Canva Sans"/>
              </a:rPr>
              <a:t> Skilled designers and developers bring the vision to life, creating visually stunning and functionally robust websites that are a true reflection of the brand.</a:t>
            </a:r>
          </a:p>
          <a:p>
            <a:pPr algn="ctr" marL="590210" indent="-295105" lvl="1">
              <a:lnSpc>
                <a:spcPts val="4373"/>
              </a:lnSpc>
              <a:buFont typeface="Arial"/>
              <a:buChar char="•"/>
            </a:pPr>
            <a:r>
              <a:rPr lang="en-US" sz="2733">
                <a:solidFill>
                  <a:srgbClr val="000000"/>
                </a:solidFill>
                <a:latin typeface="Canva Sans"/>
                <a:ea typeface="Canva Sans"/>
                <a:cs typeface="Canva Sans"/>
                <a:sym typeface="Canva Sans"/>
              </a:rPr>
              <a:t>Testing &amp; Refinement: Rigorous testing ensures a seamless user experience.11 Leading agencies conduct thorough testing across different devices and browsers, identifying and addressing any potential issues.</a:t>
            </a:r>
          </a:p>
          <a:p>
            <a:pPr algn="ctr" marL="590210" indent="-295105" lvl="1">
              <a:lnSpc>
                <a:spcPts val="4373"/>
              </a:lnSpc>
              <a:spcBef>
                <a:spcPct val="0"/>
              </a:spcBef>
              <a:buFont typeface="Arial"/>
              <a:buChar char="•"/>
            </a:pPr>
            <a:r>
              <a:rPr lang="en-US" sz="2733">
                <a:solidFill>
                  <a:srgbClr val="000000"/>
                </a:solidFill>
                <a:latin typeface="Canva Sans"/>
                <a:ea typeface="Canva Sans"/>
                <a:cs typeface="Canva Sans"/>
                <a:sym typeface="Canva Sans"/>
              </a:rPr>
              <a:t>Launch &amp; Beyond: The website is launched, but the j</a:t>
            </a:r>
            <a:r>
              <a:rPr lang="en-US" sz="2733">
                <a:solidFill>
                  <a:srgbClr val="000000"/>
                </a:solidFill>
                <a:latin typeface="Canva Sans"/>
                <a:ea typeface="Canva Sans"/>
                <a:cs typeface="Canva Sans"/>
                <a:sym typeface="Canva Sans"/>
              </a:rPr>
              <a:t>ourney continues. Leading agencies provide ongoing support, including website maintenance, security updates, and performance optimization.</a:t>
            </a:r>
          </a:p>
          <a:p>
            <a:pPr algn="ctr">
              <a:lnSpc>
                <a:spcPts val="4373"/>
              </a:lnSpc>
              <a:spcBef>
                <a:spcPct val="0"/>
              </a:spcBef>
            </a:pPr>
            <a:r>
              <a:rPr lang="en-US" sz="2733">
                <a:solidFill>
                  <a:srgbClr val="000000"/>
                </a:solidFill>
                <a:latin typeface="Canva Sans"/>
                <a:ea typeface="Canva Sans"/>
                <a:cs typeface="Canva Sans"/>
                <a:sym typeface="Canva Sans"/>
              </a:rPr>
              <a:t>The Result: A High-Performing Digital Asset</a:t>
            </a:r>
          </a:p>
          <a:p>
            <a:pPr algn="ctr">
              <a:lnSpc>
                <a:spcPts val="4373"/>
              </a:lnSpc>
              <a:spcBef>
                <a:spcPct val="0"/>
              </a:spcBef>
            </a:pPr>
            <a:r>
              <a:rPr lang="en-US" sz="2733">
                <a:solidFill>
                  <a:srgbClr val="000000"/>
                </a:solidFill>
                <a:latin typeface="Canva Sans"/>
                <a:ea typeface="Canva Sans"/>
                <a:cs typeface="Canva Sans"/>
                <a:sym typeface="Canva Sans"/>
              </a:rPr>
              <a:t>The result of this collaborative effort is a high-performing digital asset that:</a:t>
            </a:r>
          </a:p>
          <a:p>
            <a:pPr algn="ctr" marL="590210" indent="-295105" lvl="1">
              <a:lnSpc>
                <a:spcPts val="4373"/>
              </a:lnSpc>
              <a:spcBef>
                <a:spcPct val="0"/>
              </a:spcBef>
              <a:buFont typeface="Arial"/>
              <a:buChar char="•"/>
            </a:pPr>
            <a:r>
              <a:rPr lang="en-US" sz="2733">
                <a:solidFill>
                  <a:srgbClr val="000000"/>
                </a:solidFill>
                <a:latin typeface="Canva Sans"/>
                <a:ea typeface="Canva Sans"/>
                <a:cs typeface="Canva Sans"/>
                <a:sym typeface="Canva Sans"/>
              </a:rPr>
              <a:t>Enhances Brand Image: A visually appealing and user-friendly website reflects positively on the brand, building trust and credibility with potential customers.</a:t>
            </a:r>
          </a:p>
        </p:txBody>
      </p:sp>
      <p:sp>
        <p:nvSpPr>
          <p:cNvPr name="TextBox 3" id="3"/>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0" y="3973247"/>
            <a:ext cx="18288000" cy="4928427"/>
          </a:xfrm>
          <a:prstGeom prst="rect">
            <a:avLst/>
          </a:prstGeom>
        </p:spPr>
        <p:txBody>
          <a:bodyPr anchor="t" rtlCol="false" tIns="0" lIns="0" bIns="0" rIns="0">
            <a:spAutoFit/>
          </a:bodyPr>
          <a:lstStyle/>
          <a:p>
            <a:pPr algn="ctr" marL="590210" indent="-295105" lvl="1">
              <a:lnSpc>
                <a:spcPts val="4373"/>
              </a:lnSpc>
              <a:buFont typeface="Arial"/>
              <a:buChar char="•"/>
            </a:pPr>
            <a:r>
              <a:rPr lang="en-US" sz="2733">
                <a:solidFill>
                  <a:srgbClr val="000000"/>
                </a:solidFill>
                <a:latin typeface="Canva Sans"/>
                <a:ea typeface="Canva Sans"/>
                <a:cs typeface="Canva Sans"/>
                <a:sym typeface="Canva Sans"/>
              </a:rPr>
              <a:t>12</a:t>
            </a:r>
          </a:p>
          <a:p>
            <a:pPr algn="ctr" marL="590210" indent="-295105" lvl="1">
              <a:lnSpc>
                <a:spcPts val="4373"/>
              </a:lnSpc>
              <a:spcBef>
                <a:spcPct val="0"/>
              </a:spcBef>
              <a:buFont typeface="Arial"/>
              <a:buChar char="•"/>
            </a:pPr>
            <a:r>
              <a:rPr lang="en-US" sz="2733">
                <a:solidFill>
                  <a:srgbClr val="000000"/>
                </a:solidFill>
                <a:latin typeface="Canva Sans"/>
                <a:ea typeface="Canva Sans"/>
                <a:cs typeface="Canva Sans"/>
                <a:sym typeface="Canva Sans"/>
              </a:rPr>
              <a:t>Drives Customer Engagement: Interactive elements and personalized experiences keep visitors engaged and enc</a:t>
            </a:r>
            <a:r>
              <a:rPr lang="en-US" sz="2733">
                <a:solidFill>
                  <a:srgbClr val="000000"/>
                </a:solidFill>
                <a:latin typeface="Canva Sans"/>
                <a:ea typeface="Canva Sans"/>
                <a:cs typeface="Canva Sans"/>
                <a:sym typeface="Canva Sans"/>
              </a:rPr>
              <a:t>ourage them to explore further.13</a:t>
            </a:r>
          </a:p>
          <a:p>
            <a:pPr algn="ctr" marL="590210" indent="-295105" lvl="1">
              <a:lnSpc>
                <a:spcPts val="4373"/>
              </a:lnSpc>
              <a:spcBef>
                <a:spcPct val="0"/>
              </a:spcBef>
              <a:buFont typeface="Arial"/>
              <a:buChar char="•"/>
            </a:pPr>
            <a:r>
              <a:rPr lang="en-US" sz="2733">
                <a:solidFill>
                  <a:srgbClr val="000000"/>
                </a:solidFill>
                <a:latin typeface="Canva Sans"/>
                <a:ea typeface="Canva Sans"/>
                <a:cs typeface="Canva Sans"/>
                <a:sym typeface="Canva Sans"/>
              </a:rPr>
              <a:t>Boosts Sales &amp; Revenue: A well-optimized website can improve search engine rankings, attract more organic traffic, and ultimately drive conversions.</a:t>
            </a:r>
          </a:p>
          <a:p>
            <a:pPr algn="ctr" marL="590210" indent="-295105" lvl="1">
              <a:lnSpc>
                <a:spcPts val="4373"/>
              </a:lnSpc>
              <a:spcBef>
                <a:spcPct val="0"/>
              </a:spcBef>
              <a:buFont typeface="Arial"/>
              <a:buChar char="•"/>
            </a:pPr>
            <a:r>
              <a:rPr lang="en-US" sz="2733">
                <a:solidFill>
                  <a:srgbClr val="000000"/>
                </a:solidFill>
                <a:latin typeface="Canva Sans"/>
                <a:ea typeface="Canva Sans"/>
                <a:cs typeface="Canva Sans"/>
                <a:sym typeface="Canva Sans"/>
              </a:rPr>
              <a:t>Provides a Competitive Edge: In today's digital landscape, a strong online presence is crucial for businesses to stand out from the competition.14</a:t>
            </a:r>
          </a:p>
          <a:p>
            <a:pPr algn="ctr">
              <a:lnSpc>
                <a:spcPts val="4373"/>
              </a:lnSpc>
              <a:spcBef>
                <a:spcPct val="0"/>
              </a:spcBef>
            </a:pPr>
            <a:r>
              <a:rPr lang="en-US" sz="2733">
                <a:solidFill>
                  <a:srgbClr val="000000"/>
                </a:solidFill>
                <a:latin typeface="Canva Sans"/>
                <a:ea typeface="Canva Sans"/>
                <a:cs typeface="Canva Sans"/>
                <a:sym typeface="Canva Sans"/>
              </a:rPr>
              <a:t>By partnering with a leading website design and development agency, businesses can unlock the full potential of their online presence and achieve their digital aspirations.</a:t>
            </a:r>
          </a:p>
        </p:txBody>
      </p:sp>
      <p:sp>
        <p:nvSpPr>
          <p:cNvPr name="TextBox 3" id="3"/>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0097B2"/>
        </a:solidFill>
      </p:bgPr>
    </p:bg>
    <p:spTree>
      <p:nvGrpSpPr>
        <p:cNvPr id="1" name=""/>
        <p:cNvGrpSpPr/>
        <p:nvPr/>
      </p:nvGrpSpPr>
      <p:grpSpPr>
        <a:xfrm>
          <a:off x="0" y="0"/>
          <a:ext cx="0" cy="0"/>
          <a:chOff x="0" y="0"/>
          <a:chExt cx="0" cy="0"/>
        </a:xfrm>
      </p:grpSpPr>
      <p:sp>
        <p:nvSpPr>
          <p:cNvPr name="TextBox 2" id="2"/>
          <p:cNvSpPr txBox="true"/>
          <p:nvPr/>
        </p:nvSpPr>
        <p:spPr>
          <a:xfrm rot="0">
            <a:off x="0" y="2841937"/>
            <a:ext cx="18288000" cy="27186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Quora Web Solution: Quora Web Solution is a trusted website development company based in Bangalore, India, offering a wide array of services to not only domestic but global clientele. Be it Website Design and Development, SEO services, Digital Marketing, Branding, App Development, Ecommerce Solution, and Logo Creation . Quora Web Solution has the best website developers offering top quality services and that is the reason why we are well known as one of the best Website Development Companies in Bangalore, India.</a:t>
            </a:r>
          </a:p>
        </p:txBody>
      </p:sp>
      <p:sp>
        <p:nvSpPr>
          <p:cNvPr name="TextBox 3" id="3"/>
          <p:cNvSpPr txBox="true"/>
          <p:nvPr/>
        </p:nvSpPr>
        <p:spPr>
          <a:xfrm rot="0">
            <a:off x="2238843" y="7446105"/>
            <a:ext cx="6548884" cy="1613727"/>
          </a:xfrm>
          <a:prstGeom prst="rect">
            <a:avLst/>
          </a:prstGeom>
        </p:spPr>
        <p:txBody>
          <a:bodyPr anchor="t" rtlCol="false" tIns="0" lIns="0" bIns="0" rIns="0">
            <a:spAutoFit/>
          </a:bodyPr>
          <a:lstStyle/>
          <a:p>
            <a:pPr algn="ctr">
              <a:lnSpc>
                <a:spcPts val="4373"/>
              </a:lnSpc>
            </a:pPr>
            <a:r>
              <a:rPr lang="en-US" sz="2733">
                <a:solidFill>
                  <a:srgbClr val="000000"/>
                </a:solidFill>
                <a:latin typeface="Canva Sans"/>
                <a:ea typeface="Canva Sans"/>
                <a:cs typeface="Canva Sans"/>
                <a:sym typeface="Canva Sans"/>
              </a:rPr>
              <a:t>Visit Us - www.quorawebsolution.com</a:t>
            </a:r>
          </a:p>
          <a:p>
            <a:pPr algn="ctr">
              <a:lnSpc>
                <a:spcPts val="4373"/>
              </a:lnSpc>
            </a:pPr>
            <a:r>
              <a:rPr lang="en-US" sz="2733">
                <a:solidFill>
                  <a:srgbClr val="000000"/>
                </a:solidFill>
                <a:latin typeface="Canva Sans"/>
                <a:ea typeface="Canva Sans"/>
                <a:cs typeface="Canva Sans"/>
                <a:sym typeface="Canva Sans"/>
              </a:rPr>
              <a:t>Call Us - +91 9986 056 909</a:t>
            </a:r>
          </a:p>
          <a:p>
            <a:pPr algn="ctr">
              <a:lnSpc>
                <a:spcPts val="4373"/>
              </a:lnSpc>
              <a:spcBef>
                <a:spcPct val="0"/>
              </a:spcBef>
            </a:pPr>
            <a:r>
              <a:rPr lang="en-US" sz="2733">
                <a:solidFill>
                  <a:srgbClr val="000000"/>
                </a:solidFill>
                <a:latin typeface="Canva Sans"/>
                <a:ea typeface="Canva Sans"/>
                <a:cs typeface="Canva Sans"/>
                <a:sym typeface="Canva Sans"/>
              </a:rPr>
              <a:t>Mail Us - info@quorawebsolutions.com</a:t>
            </a:r>
          </a:p>
        </p:txBody>
      </p:sp>
      <p:sp>
        <p:nvSpPr>
          <p:cNvPr name="TextBox 4" id="4"/>
          <p:cNvSpPr txBox="true"/>
          <p:nvPr/>
        </p:nvSpPr>
        <p:spPr>
          <a:xfrm rot="0">
            <a:off x="9729327" y="9320907"/>
            <a:ext cx="5038395" cy="508827"/>
          </a:xfrm>
          <a:prstGeom prst="rect">
            <a:avLst/>
          </a:prstGeom>
        </p:spPr>
        <p:txBody>
          <a:bodyPr anchor="t" rtlCol="false" tIns="0" lIns="0" bIns="0" rIns="0">
            <a:spAutoFit/>
          </a:bodyPr>
          <a:lstStyle/>
          <a:p>
            <a:pPr algn="ctr">
              <a:lnSpc>
                <a:spcPts val="4373"/>
              </a:lnSpc>
              <a:spcBef>
                <a:spcPct val="0"/>
              </a:spcBef>
            </a:pPr>
            <a:r>
              <a:rPr lang="en-US" sz="2733">
                <a:solidFill>
                  <a:srgbClr val="000000"/>
                </a:solidFill>
                <a:latin typeface="Canva Sans"/>
                <a:ea typeface="Canva Sans"/>
                <a:cs typeface="Canva Sans"/>
                <a:sym typeface="Canva Sans"/>
              </a:rPr>
              <a:t>www.quorawebsolution.com</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097B2"/>
        </a:solidFill>
      </p:bgPr>
    </p:bg>
    <p:spTree>
      <p:nvGrpSpPr>
        <p:cNvPr id="1" name=""/>
        <p:cNvGrpSpPr/>
        <p:nvPr/>
      </p:nvGrpSpPr>
      <p:grpSpPr>
        <a:xfrm>
          <a:off x="0" y="0"/>
          <a:ext cx="0" cy="0"/>
          <a:chOff x="0" y="0"/>
          <a:chExt cx="0" cy="0"/>
        </a:xfrm>
      </p:grpSpPr>
      <p:sp>
        <p:nvSpPr>
          <p:cNvPr name="Freeform 2" id="2"/>
          <p:cNvSpPr/>
          <p:nvPr/>
        </p:nvSpPr>
        <p:spPr>
          <a:xfrm flipH="false" flipV="false" rot="0">
            <a:off x="8105978" y="437118"/>
            <a:ext cx="8521878" cy="8821182"/>
          </a:xfrm>
          <a:custGeom>
            <a:avLst/>
            <a:gdLst/>
            <a:ahLst/>
            <a:cxnLst/>
            <a:rect r="r" b="b" t="t" l="l"/>
            <a:pathLst>
              <a:path h="8821182" w="8521878">
                <a:moveTo>
                  <a:pt x="0" y="0"/>
                </a:moveTo>
                <a:lnTo>
                  <a:pt x="8521878" y="0"/>
                </a:lnTo>
                <a:lnTo>
                  <a:pt x="8521878" y="8821182"/>
                </a:lnTo>
                <a:lnTo>
                  <a:pt x="0" y="8821182"/>
                </a:lnTo>
                <a:lnTo>
                  <a:pt x="0" y="0"/>
                </a:lnTo>
                <a:close/>
              </a:path>
            </a:pathLst>
          </a:custGeom>
          <a:blipFill>
            <a:blip r:embed="rId2"/>
            <a:stretch>
              <a:fillRect l="-19428" t="0" r="-19428" b="0"/>
            </a:stretch>
          </a:blipFill>
        </p:spPr>
      </p:sp>
      <p:sp>
        <p:nvSpPr>
          <p:cNvPr name="TextBox 3" id="3"/>
          <p:cNvSpPr txBox="true"/>
          <p:nvPr/>
        </p:nvSpPr>
        <p:spPr>
          <a:xfrm rot="0">
            <a:off x="8105978" y="26205"/>
            <a:ext cx="4295545" cy="10167915"/>
          </a:xfrm>
          <a:prstGeom prst="rect">
            <a:avLst/>
          </a:prstGeom>
        </p:spPr>
        <p:txBody>
          <a:bodyPr anchor="t" rtlCol="false" tIns="0" lIns="0" bIns="0" rIns="0">
            <a:spAutoFit/>
          </a:bodyPr>
          <a:lstStyle/>
          <a:p>
            <a:pPr algn="ctr">
              <a:lnSpc>
                <a:spcPts val="2519"/>
              </a:lnSpc>
            </a:pPr>
            <a:r>
              <a:rPr lang="en-US" sz="1574" u="sng">
                <a:solidFill>
                  <a:srgbClr val="000000"/>
                </a:solidFill>
                <a:latin typeface="Canva Sans"/>
                <a:ea typeface="Canva Sans"/>
                <a:cs typeface="Canva Sans"/>
                <a:sym typeface="Canva Sans"/>
                <a:hlinkClick r:id="rId3" tooltip="https://www.quorawebsolution.com/wordpress-website-development-company-in-bangalore"/>
              </a:rPr>
              <a:t>WORDPRESS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4" tooltip="https://www.quorawebsolution.com/ecommerce-website-development-company-in-bangalore"/>
              </a:rPr>
              <a:t>ECOMMERCE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5" tooltip="https://www.quorawebsolution.com/php-website-development-company-in-bangalore"/>
              </a:rPr>
              <a:t>PHP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6" tooltip="https://www.quorawebsolution.com/cms-website-development-company-in-bangalore"/>
              </a:rPr>
              <a:t>CMS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7" tooltip="https://www.quorawebsolution.com/drupal-development-company-in-bangalore"/>
              </a:rPr>
              <a:t>DRUPAL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8" tooltip="https://www.quorawebsolution.com/website-maintenance-services-in-bangalore"/>
              </a:rPr>
              <a:t>WEBSITE SERVICES</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9" tooltip="https://www.quorawebsolution.com/web-portal-development-company-in-bangalore"/>
              </a:rPr>
              <a:t>WEBPORTAL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10" tooltip="https://www.quorawebsolution.com/magento-website-development-company-in-bangalore"/>
              </a:rPr>
              <a:t>MAGENTO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11" tooltip="https://www.quorawebsolution.com/website-development-company-in-bangalore"/>
              </a:rPr>
              <a:t>WEBSITE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12" tooltip="https://www.quorawebsolution.com/joomla-development-company-in-bangalore"/>
              </a:rPr>
              <a:t>JOOMLA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13" tooltip="https://www.quorawebsolution.com/small-business-web-design-and-development-company-in-bangalore"/>
              </a:rPr>
              <a:t>SMALL BUSINESS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14" tooltip="https://www.quorawebsolution.com/cheap-website-development-company-in-bangalore"/>
              </a:rPr>
              <a:t>CHEAP WEBSITE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15" tooltip="https://www.quorawebsolution.com/static-website-development-company-in-bangalore"/>
              </a:rPr>
              <a:t>STATIC WEBSITE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16" tooltip="https://www.quorawebsolution.com/dynamic-website-development-company-in-bangalore"/>
              </a:rPr>
              <a:t>DYNAMIC WEBSITE DEVELOPMENT</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17" tooltip="https://www.quorawebsolution.com/website-design-company-in-bangalore"/>
              </a:rPr>
              <a:t>WEBSITE DESIGN COMPANY</a:t>
            </a:r>
          </a:p>
          <a:p>
            <a:pPr algn="ctr">
              <a:lnSpc>
                <a:spcPts val="2519"/>
              </a:lnSpc>
            </a:pPr>
          </a:p>
          <a:p>
            <a:pPr algn="ctr">
              <a:lnSpc>
                <a:spcPts val="2519"/>
              </a:lnSpc>
            </a:pPr>
            <a:r>
              <a:rPr lang="en-US" sz="1574" u="sng">
                <a:solidFill>
                  <a:srgbClr val="000000"/>
                </a:solidFill>
                <a:latin typeface="Canva Sans"/>
                <a:ea typeface="Canva Sans"/>
                <a:cs typeface="Canva Sans"/>
                <a:sym typeface="Canva Sans"/>
                <a:hlinkClick r:id="rId18" tooltip="https://www.quorawebsolution.com/tour-and-travel-website-development-company-in-bangalore"/>
              </a:rPr>
              <a:t>TOUR AND TRAVEL WEBSITE DEVELOPMENT</a:t>
            </a:r>
          </a:p>
          <a:p>
            <a:pPr algn="ctr">
              <a:lnSpc>
                <a:spcPts val="2519"/>
              </a:lnSpc>
              <a:spcBef>
                <a:spcPct val="0"/>
              </a:spcBef>
            </a:pPr>
          </a:p>
        </p:txBody>
      </p:sp>
      <p:sp>
        <p:nvSpPr>
          <p:cNvPr name="TextBox 4" id="4"/>
          <p:cNvSpPr txBox="true"/>
          <p:nvPr/>
        </p:nvSpPr>
        <p:spPr>
          <a:xfrm rot="0">
            <a:off x="1199291" y="704850"/>
            <a:ext cx="4394597" cy="1593399"/>
          </a:xfrm>
          <a:prstGeom prst="rect">
            <a:avLst/>
          </a:prstGeom>
        </p:spPr>
        <p:txBody>
          <a:bodyPr anchor="t" rtlCol="false" tIns="0" lIns="0" bIns="0" rIns="0">
            <a:spAutoFit/>
          </a:bodyPr>
          <a:lstStyle/>
          <a:p>
            <a:pPr algn="ctr">
              <a:lnSpc>
                <a:spcPts val="13414"/>
              </a:lnSpc>
              <a:spcBef>
                <a:spcPct val="0"/>
              </a:spcBef>
            </a:pPr>
            <a:r>
              <a:rPr lang="en-US" b="true" sz="8383">
                <a:solidFill>
                  <a:srgbClr val="000000"/>
                </a:solidFill>
                <a:latin typeface="Canva Sans Bold"/>
                <a:ea typeface="Canva Sans Bold"/>
                <a:cs typeface="Canva Sans Bold"/>
                <a:sym typeface="Canva Sans Bold"/>
              </a:rPr>
              <a:t>Services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DAGaTc2Creo</dc:identifier>
  <dcterms:modified xsi:type="dcterms:W3CDTF">2011-08-01T06:04:30Z</dcterms:modified>
  <cp:revision>1</cp:revision>
  <dc:title>The Architects of Online Success: Unveiling the Expertise of a Top-Tier Design &amp; Development Firm</dc:title>
</cp:coreProperties>
</file>