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4630400" cy="8229600"/>
  <p:notesSz cx="8229600" cy="14630400"/>
  <p:embeddedFontLst>
    <p:embeddedFont>
      <p:font typeface="Source Sans 3" panose="020B0604020202020204" charset="0"/>
      <p:regular r:id="rId11"/>
    </p:embeddedFon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73" d="100"/>
          <a:sy n="73" d="100"/>
        </p:scale>
        <p:origin x="485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" Type="http://schemas.openxmlformats.org/officeDocument/2006/relationships/notesMaster" Target="notesMasters/notesMaster1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718626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hyperlink" Target="https://unicornpoolsandhottubs.co.uk/swimming-pools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-3-8.svg"/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-3-6.svg"/><Relationship Id="rId5" Type="http://schemas.openxmlformats.org/officeDocument/2006/relationships/image" Target="../media/image-3-4.svg"/><Relationship Id="rId4" Type="http://schemas.openxmlformats.org/officeDocument/2006/relationships/image" Target="../media/image-3-2.svg"/><Relationship Id="rId9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.png"/><Relationship Id="rId4" Type="http://schemas.openxmlformats.org/officeDocument/2006/relationships/hyperlink" Target="mailto:info@unicornpoolsandhottubs.co.u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37723" y="794222"/>
            <a:ext cx="7468553" cy="28160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>
                <a:solidFill>
                  <a:srgbClr val="371A2D"/>
                </a:solidFill>
                <a:latin typeface="Noto Serif HK Semi Bold" pitchFamily="34" charset="0"/>
                <a:ea typeface="Noto Serif HK Semi Bold" pitchFamily="34" charset="-122"/>
                <a:cs typeface="Noto Serif HK Semi Bold" pitchFamily="34" charset="-120"/>
              </a:rPr>
              <a:t>How to Simplify Swimming Pool Maintenance Beaconsfield with Expert Support</a:t>
            </a:r>
            <a:endParaRPr lang="en-US" sz="4400" dirty="0"/>
          </a:p>
        </p:txBody>
      </p:sp>
      <p:sp>
        <p:nvSpPr>
          <p:cNvPr id="4" name="Text 1"/>
          <p:cNvSpPr/>
          <p:nvPr/>
        </p:nvSpPr>
        <p:spPr>
          <a:xfrm>
            <a:off x="837722" y="4939862"/>
            <a:ext cx="7468553" cy="21590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u="sng" dirty="0">
                <a:solidFill>
                  <a:srgbClr val="E851B2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Swimming pool maintenance Beaconsfield</a:t>
            </a:r>
            <a:r>
              <a:rPr lang="en-US" sz="1850" dirty="0">
                <a:solidFill>
                  <a:srgbClr val="43233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becomes effortless with professional support from Unicorn Pools and Hot Tubs. Enjoy clear water, smooth filtration, and reliable year-round care tailored to your pool’s unique needs.</a:t>
            </a:r>
            <a:endParaRPr lang="en-US" sz="185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80472" y="6657353"/>
            <a:ext cx="1634314" cy="143339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6645" y="789146"/>
            <a:ext cx="7590711" cy="13054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100"/>
              </a:lnSpc>
              <a:buNone/>
            </a:pPr>
            <a:r>
              <a:rPr lang="en-US" sz="4100" dirty="0">
                <a:solidFill>
                  <a:srgbClr val="371A2D"/>
                </a:solidFill>
                <a:latin typeface="Noto Serif HK Semi Bold" pitchFamily="34" charset="0"/>
                <a:ea typeface="Noto Serif HK Semi Bold" pitchFamily="34" charset="-122"/>
                <a:cs typeface="Noto Serif HK Semi Bold" pitchFamily="34" charset="-120"/>
              </a:rPr>
              <a:t>The Challenge of Pool Ownership</a:t>
            </a:r>
            <a:endParaRPr lang="en-US" sz="4100" dirty="0"/>
          </a:p>
        </p:txBody>
      </p:sp>
      <p:sp>
        <p:nvSpPr>
          <p:cNvPr id="4" name="Text 1"/>
          <p:cNvSpPr/>
          <p:nvPr/>
        </p:nvSpPr>
        <p:spPr>
          <a:xfrm>
            <a:off x="776645" y="2649141"/>
            <a:ext cx="2169081" cy="11744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450" dirty="0">
                <a:solidFill>
                  <a:srgbClr val="371A2D"/>
                </a:solidFill>
                <a:latin typeface="Noto Serif HK Semi Bold" pitchFamily="34" charset="0"/>
                <a:ea typeface="Noto Serif HK Semi Bold" pitchFamily="34" charset="-122"/>
                <a:cs typeface="Noto Serif HK Semi Bold" pitchFamily="34" charset="-120"/>
              </a:rPr>
              <a:t>Time-Consuming Tasks</a:t>
            </a:r>
            <a:endParaRPr lang="en-US" sz="2450" dirty="0"/>
          </a:p>
        </p:txBody>
      </p:sp>
      <p:sp>
        <p:nvSpPr>
          <p:cNvPr id="5" name="Text 2"/>
          <p:cNvSpPr/>
          <p:nvPr/>
        </p:nvSpPr>
        <p:spPr>
          <a:xfrm>
            <a:off x="776645" y="4045387"/>
            <a:ext cx="2169081" cy="31953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43233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Regular skimming, vacuuming, and chemical testing can consume 3-5 hours weekly. Many homeowners struggle to maintain consistent routines amidst busy schedules.</a:t>
            </a:r>
            <a:endParaRPr lang="en-US" sz="1700" dirty="0"/>
          </a:p>
        </p:txBody>
      </p:sp>
      <p:sp>
        <p:nvSpPr>
          <p:cNvPr id="6" name="Text 3"/>
          <p:cNvSpPr/>
          <p:nvPr/>
        </p:nvSpPr>
        <p:spPr>
          <a:xfrm>
            <a:off x="3494603" y="2649141"/>
            <a:ext cx="2169081" cy="7829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450" dirty="0">
                <a:solidFill>
                  <a:srgbClr val="371A2D"/>
                </a:solidFill>
                <a:latin typeface="Noto Serif HK Semi Bold" pitchFamily="34" charset="0"/>
                <a:ea typeface="Noto Serif HK Semi Bold" pitchFamily="34" charset="-122"/>
                <a:cs typeface="Noto Serif HK Semi Bold" pitchFamily="34" charset="-120"/>
              </a:rPr>
              <a:t>Technical Knowledge</a:t>
            </a:r>
            <a:endParaRPr lang="en-US" sz="2450" dirty="0"/>
          </a:p>
        </p:txBody>
      </p:sp>
      <p:sp>
        <p:nvSpPr>
          <p:cNvPr id="7" name="Text 4"/>
          <p:cNvSpPr/>
          <p:nvPr/>
        </p:nvSpPr>
        <p:spPr>
          <a:xfrm>
            <a:off x="3494603" y="3653909"/>
            <a:ext cx="2169081" cy="24853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43233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Understanding pH levels, chlorine balance, and filtration systems requires expertise. Mistakes can lead to costly repairs or water quality issues.</a:t>
            </a:r>
            <a:endParaRPr lang="en-US" sz="1700" dirty="0"/>
          </a:p>
        </p:txBody>
      </p:sp>
      <p:sp>
        <p:nvSpPr>
          <p:cNvPr id="8" name="Text 5"/>
          <p:cNvSpPr/>
          <p:nvPr/>
        </p:nvSpPr>
        <p:spPr>
          <a:xfrm>
            <a:off x="6212562" y="2649141"/>
            <a:ext cx="2169081" cy="7829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450" dirty="0">
                <a:solidFill>
                  <a:srgbClr val="371A2D"/>
                </a:solidFill>
                <a:latin typeface="Noto Serif HK Semi Bold" pitchFamily="34" charset="0"/>
                <a:ea typeface="Noto Serif HK Semi Bold" pitchFamily="34" charset="-122"/>
                <a:cs typeface="Noto Serif HK Semi Bold" pitchFamily="34" charset="-120"/>
              </a:rPr>
              <a:t>Seasonal Demands</a:t>
            </a:r>
            <a:endParaRPr lang="en-US" sz="2450" dirty="0"/>
          </a:p>
        </p:txBody>
      </p:sp>
      <p:sp>
        <p:nvSpPr>
          <p:cNvPr id="9" name="Text 6"/>
          <p:cNvSpPr/>
          <p:nvPr/>
        </p:nvSpPr>
        <p:spPr>
          <a:xfrm>
            <a:off x="6212562" y="3653909"/>
            <a:ext cx="2169081" cy="28403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43233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Opening and closing your pool properly prevents damage during Beaconsfield's varying weather conditions. Winterisation is particularly crucial.</a:t>
            </a:r>
            <a:endParaRPr lang="en-US" sz="17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80472" y="6657353"/>
            <a:ext cx="1634314" cy="143339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7359" y="937022"/>
            <a:ext cx="12152352" cy="6531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100"/>
              </a:lnSpc>
              <a:buNone/>
            </a:pPr>
            <a:r>
              <a:rPr lang="en-US" sz="4100" dirty="0">
                <a:solidFill>
                  <a:srgbClr val="371A2D"/>
                </a:solidFill>
                <a:latin typeface="Noto Serif HK Semi Bold" pitchFamily="34" charset="0"/>
                <a:ea typeface="Noto Serif HK Semi Bold" pitchFamily="34" charset="-122"/>
                <a:cs typeface="Noto Serif HK Semi Bold" pitchFamily="34" charset="-120"/>
              </a:rPr>
              <a:t>The Benefits of Professional Pool Maintenance</a:t>
            </a:r>
            <a:endParaRPr lang="en-US" sz="4100" dirty="0"/>
          </a:p>
        </p:txBody>
      </p:sp>
      <p:sp>
        <p:nvSpPr>
          <p:cNvPr id="3" name="Shape 1"/>
          <p:cNvSpPr/>
          <p:nvPr/>
        </p:nvSpPr>
        <p:spPr>
          <a:xfrm>
            <a:off x="777359" y="2034302"/>
            <a:ext cx="6426756" cy="2518053"/>
          </a:xfrm>
          <a:prstGeom prst="roundRect">
            <a:avLst>
              <a:gd name="adj" fmla="val 3705"/>
            </a:avLst>
          </a:prstGeom>
          <a:solidFill>
            <a:srgbClr val="F9D2EB"/>
          </a:solidFill>
          <a:ln w="7620">
            <a:solidFill>
              <a:srgbClr val="DFB8D1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07031" y="2263973"/>
            <a:ext cx="666274" cy="666274"/>
          </a:xfrm>
          <a:prstGeom prst="roundRect">
            <a:avLst>
              <a:gd name="adj" fmla="val 13722711"/>
            </a:avLst>
          </a:prstGeom>
          <a:solidFill>
            <a:srgbClr val="E851B2"/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190268" y="2447092"/>
            <a:ext cx="299799" cy="299799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007031" y="3152299"/>
            <a:ext cx="2612946" cy="3265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432338"/>
                </a:solidFill>
                <a:latin typeface="Noto Serif HK Semi Bold" pitchFamily="34" charset="0"/>
                <a:ea typeface="Noto Serif HK Semi Bold" pitchFamily="34" charset="-122"/>
                <a:cs typeface="Noto Serif HK Semi Bold" pitchFamily="34" charset="-120"/>
              </a:rPr>
              <a:t>Save Valuable Time</a:t>
            </a:r>
            <a:endParaRPr lang="en-US" sz="2050" dirty="0"/>
          </a:p>
        </p:txBody>
      </p:sp>
      <p:sp>
        <p:nvSpPr>
          <p:cNvPr id="7" name="Text 4"/>
          <p:cNvSpPr/>
          <p:nvPr/>
        </p:nvSpPr>
        <p:spPr>
          <a:xfrm>
            <a:off x="1007031" y="3612118"/>
            <a:ext cx="5967412" cy="710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43233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Reclaim your weekends whilst experts handle all routine maintenance tasks efficiently.</a:t>
            </a:r>
            <a:endParaRPr lang="en-US" sz="1700" dirty="0"/>
          </a:p>
        </p:txBody>
      </p:sp>
      <p:sp>
        <p:nvSpPr>
          <p:cNvPr id="8" name="Shape 5"/>
          <p:cNvSpPr/>
          <p:nvPr/>
        </p:nvSpPr>
        <p:spPr>
          <a:xfrm>
            <a:off x="7426166" y="2034302"/>
            <a:ext cx="5638193" cy="2556748"/>
          </a:xfrm>
          <a:prstGeom prst="roundRect">
            <a:avLst>
              <a:gd name="adj" fmla="val 3705"/>
            </a:avLst>
          </a:prstGeom>
          <a:solidFill>
            <a:srgbClr val="F9D2EB"/>
          </a:solidFill>
          <a:ln w="7620">
            <a:solidFill>
              <a:srgbClr val="DFB8D1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655838" y="2263973"/>
            <a:ext cx="666274" cy="666274"/>
          </a:xfrm>
          <a:prstGeom prst="roundRect">
            <a:avLst>
              <a:gd name="adj" fmla="val 13722711"/>
            </a:avLst>
          </a:prstGeom>
          <a:solidFill>
            <a:srgbClr val="E851B2"/>
          </a:solidFill>
          <a:ln/>
        </p:spPr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7839075" y="2447092"/>
            <a:ext cx="299799" cy="299799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7655838" y="3152299"/>
            <a:ext cx="2612946" cy="3265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432338"/>
                </a:solidFill>
                <a:latin typeface="Noto Serif HK Semi Bold" pitchFamily="34" charset="0"/>
                <a:ea typeface="Noto Serif HK Semi Bold" pitchFamily="34" charset="-122"/>
                <a:cs typeface="Noto Serif HK Semi Bold" pitchFamily="34" charset="-120"/>
              </a:rPr>
              <a:t>Consistent Quality</a:t>
            </a:r>
            <a:endParaRPr lang="en-US" sz="2050" dirty="0"/>
          </a:p>
        </p:txBody>
      </p:sp>
      <p:sp>
        <p:nvSpPr>
          <p:cNvPr id="12" name="Text 8"/>
          <p:cNvSpPr/>
          <p:nvPr/>
        </p:nvSpPr>
        <p:spPr>
          <a:xfrm>
            <a:off x="7655838" y="3612118"/>
            <a:ext cx="4988107" cy="710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43233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Enjoy crystal-clear water maintained to exacting standards every single visit.</a:t>
            </a:r>
            <a:endParaRPr lang="en-US" sz="1700" dirty="0"/>
          </a:p>
        </p:txBody>
      </p:sp>
      <p:sp>
        <p:nvSpPr>
          <p:cNvPr id="13" name="Shape 9"/>
          <p:cNvSpPr/>
          <p:nvPr/>
        </p:nvSpPr>
        <p:spPr>
          <a:xfrm>
            <a:off x="777359" y="4774407"/>
            <a:ext cx="6426756" cy="2288382"/>
          </a:xfrm>
          <a:prstGeom prst="roundRect">
            <a:avLst>
              <a:gd name="adj" fmla="val 3705"/>
            </a:avLst>
          </a:prstGeom>
          <a:solidFill>
            <a:srgbClr val="F9D2EB"/>
          </a:solidFill>
          <a:ln w="7620">
            <a:solidFill>
              <a:srgbClr val="DFB8D1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1007031" y="5004078"/>
            <a:ext cx="666274" cy="666274"/>
          </a:xfrm>
          <a:prstGeom prst="roundRect">
            <a:avLst>
              <a:gd name="adj" fmla="val 13722711"/>
            </a:avLst>
          </a:prstGeom>
          <a:solidFill>
            <a:srgbClr val="E851B2"/>
          </a:solidFill>
          <a:ln/>
        </p:spPr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190268" y="5187196"/>
            <a:ext cx="299799" cy="299799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1007031" y="5892403"/>
            <a:ext cx="2612946" cy="3265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432338"/>
                </a:solidFill>
                <a:latin typeface="Noto Serif HK Semi Bold" pitchFamily="34" charset="0"/>
                <a:ea typeface="Noto Serif HK Semi Bold" pitchFamily="34" charset="-122"/>
                <a:cs typeface="Noto Serif HK Semi Bold" pitchFamily="34" charset="-120"/>
              </a:rPr>
              <a:t>Expert Knowledge</a:t>
            </a:r>
            <a:endParaRPr lang="en-US" sz="2050" dirty="0"/>
          </a:p>
        </p:txBody>
      </p:sp>
      <p:sp>
        <p:nvSpPr>
          <p:cNvPr id="17" name="Text 12"/>
          <p:cNvSpPr/>
          <p:nvPr/>
        </p:nvSpPr>
        <p:spPr>
          <a:xfrm>
            <a:off x="1007031" y="6352223"/>
            <a:ext cx="5967412" cy="710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43233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Benefit from years of experience in water chemistry and equipment care.</a:t>
            </a:r>
            <a:endParaRPr lang="en-US" sz="1700" dirty="0"/>
          </a:p>
        </p:txBody>
      </p:sp>
      <p:sp>
        <p:nvSpPr>
          <p:cNvPr id="18" name="Shape 13"/>
          <p:cNvSpPr/>
          <p:nvPr/>
        </p:nvSpPr>
        <p:spPr>
          <a:xfrm>
            <a:off x="7426166" y="4774407"/>
            <a:ext cx="5638193" cy="2288382"/>
          </a:xfrm>
          <a:prstGeom prst="roundRect">
            <a:avLst>
              <a:gd name="adj" fmla="val 3705"/>
            </a:avLst>
          </a:prstGeom>
          <a:solidFill>
            <a:srgbClr val="F9D2EB"/>
          </a:solidFill>
          <a:ln w="7620">
            <a:solidFill>
              <a:srgbClr val="DFB8D1"/>
            </a:solidFill>
            <a:prstDash val="solid"/>
          </a:ln>
        </p:spPr>
      </p:sp>
      <p:sp>
        <p:nvSpPr>
          <p:cNvPr id="19" name="Shape 14"/>
          <p:cNvSpPr/>
          <p:nvPr/>
        </p:nvSpPr>
        <p:spPr>
          <a:xfrm>
            <a:off x="7655838" y="5004078"/>
            <a:ext cx="666274" cy="666274"/>
          </a:xfrm>
          <a:prstGeom prst="roundRect">
            <a:avLst>
              <a:gd name="adj" fmla="val 13722711"/>
            </a:avLst>
          </a:prstGeom>
          <a:solidFill>
            <a:srgbClr val="E851B2"/>
          </a:solidFill>
          <a:ln/>
        </p:spPr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7839075" y="5187196"/>
            <a:ext cx="299799" cy="299799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7655838" y="5892403"/>
            <a:ext cx="2612946" cy="3265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432338"/>
                </a:solidFill>
                <a:latin typeface="Noto Serif HK Semi Bold" pitchFamily="34" charset="0"/>
                <a:ea typeface="Noto Serif HK Semi Bold" pitchFamily="34" charset="-122"/>
                <a:cs typeface="Noto Serif HK Semi Bold" pitchFamily="34" charset="-120"/>
              </a:rPr>
              <a:t>Cost Prevention</a:t>
            </a:r>
            <a:endParaRPr lang="en-US" sz="2050" dirty="0"/>
          </a:p>
        </p:txBody>
      </p:sp>
      <p:sp>
        <p:nvSpPr>
          <p:cNvPr id="22" name="Text 16"/>
          <p:cNvSpPr/>
          <p:nvPr/>
        </p:nvSpPr>
        <p:spPr>
          <a:xfrm>
            <a:off x="7655838" y="6352223"/>
            <a:ext cx="5967532" cy="710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43233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Avoid expensive repairs through early problem detection and preventive care.</a:t>
            </a:r>
            <a:endParaRPr lang="en-US" sz="1700" dirty="0"/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80472" y="6657353"/>
            <a:ext cx="1634314" cy="143339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7724" y="1038225"/>
            <a:ext cx="11321891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>
                <a:solidFill>
                  <a:srgbClr val="371A2D"/>
                </a:solidFill>
                <a:latin typeface="Noto Serif HK Semi Bold" pitchFamily="34" charset="0"/>
                <a:ea typeface="Noto Serif HK Semi Bold" pitchFamily="34" charset="-122"/>
                <a:cs typeface="Noto Serif HK Semi Bold" pitchFamily="34" charset="-120"/>
              </a:rPr>
              <a:t>What Professional Pool Services Include</a:t>
            </a:r>
            <a:endParaRPr lang="en-US" sz="4400" dirty="0"/>
          </a:p>
        </p:txBody>
      </p:sp>
      <p:sp>
        <p:nvSpPr>
          <p:cNvPr id="3" name="Text 1"/>
          <p:cNvSpPr/>
          <p:nvPr/>
        </p:nvSpPr>
        <p:spPr>
          <a:xfrm>
            <a:off x="837724" y="2220992"/>
            <a:ext cx="239316" cy="2992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432338"/>
                </a:solidFill>
                <a:latin typeface="Noto Serif HK Light" pitchFamily="34" charset="0"/>
                <a:ea typeface="Noto Serif HK Light" pitchFamily="34" charset="-122"/>
                <a:cs typeface="Noto Serif HK Light" pitchFamily="34" charset="-120"/>
              </a:rPr>
              <a:t>01</a:t>
            </a:r>
            <a:endParaRPr lang="en-US" sz="1850" dirty="0"/>
          </a:p>
        </p:txBody>
      </p:sp>
      <p:sp>
        <p:nvSpPr>
          <p:cNvPr id="4" name="Shape 2"/>
          <p:cNvSpPr/>
          <p:nvPr/>
        </p:nvSpPr>
        <p:spPr>
          <a:xfrm>
            <a:off x="837724" y="2597348"/>
            <a:ext cx="4158734" cy="30480"/>
          </a:xfrm>
          <a:prstGeom prst="rect">
            <a:avLst/>
          </a:prstGeom>
          <a:solidFill>
            <a:srgbClr val="E851B2"/>
          </a:solidFill>
          <a:ln/>
        </p:spPr>
      </p:sp>
      <p:sp>
        <p:nvSpPr>
          <p:cNvPr id="5" name="Text 3"/>
          <p:cNvSpPr/>
          <p:nvPr/>
        </p:nvSpPr>
        <p:spPr>
          <a:xfrm>
            <a:off x="837724" y="2777966"/>
            <a:ext cx="4158734" cy="7038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32338"/>
                </a:solidFill>
                <a:latin typeface="Noto Serif HK Semi Bold" pitchFamily="34" charset="0"/>
                <a:ea typeface="Noto Serif HK Semi Bold" pitchFamily="34" charset="-122"/>
                <a:cs typeface="Noto Serif HK Semi Bold" pitchFamily="34" charset="-120"/>
              </a:rPr>
              <a:t>Water Testing &amp; Chemical Balancing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837724" y="3625453"/>
            <a:ext cx="4158734" cy="114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43233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Precise measurement of pH, chlorine, alkalinity, and calcium hardness levels with immediate adjustments.</a:t>
            </a:r>
            <a:endParaRPr lang="en-US" sz="1850" dirty="0"/>
          </a:p>
        </p:txBody>
      </p:sp>
      <p:sp>
        <p:nvSpPr>
          <p:cNvPr id="7" name="Text 5"/>
          <p:cNvSpPr/>
          <p:nvPr/>
        </p:nvSpPr>
        <p:spPr>
          <a:xfrm>
            <a:off x="5235773" y="2220992"/>
            <a:ext cx="239316" cy="2992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432338"/>
                </a:solidFill>
                <a:latin typeface="Noto Serif HK Light" pitchFamily="34" charset="0"/>
                <a:ea typeface="Noto Serif HK Light" pitchFamily="34" charset="-122"/>
                <a:cs typeface="Noto Serif HK Light" pitchFamily="34" charset="-120"/>
              </a:rPr>
              <a:t>02</a:t>
            </a:r>
            <a:endParaRPr lang="en-US" sz="1850" dirty="0"/>
          </a:p>
        </p:txBody>
      </p:sp>
      <p:sp>
        <p:nvSpPr>
          <p:cNvPr id="8" name="Shape 6"/>
          <p:cNvSpPr/>
          <p:nvPr/>
        </p:nvSpPr>
        <p:spPr>
          <a:xfrm>
            <a:off x="5235773" y="2597348"/>
            <a:ext cx="4158734" cy="30480"/>
          </a:xfrm>
          <a:prstGeom prst="rect">
            <a:avLst/>
          </a:prstGeom>
          <a:solidFill>
            <a:srgbClr val="E851B2"/>
          </a:solidFill>
          <a:ln/>
        </p:spPr>
      </p:sp>
      <p:sp>
        <p:nvSpPr>
          <p:cNvPr id="9" name="Text 7"/>
          <p:cNvSpPr/>
          <p:nvPr/>
        </p:nvSpPr>
        <p:spPr>
          <a:xfrm>
            <a:off x="5235773" y="2777966"/>
            <a:ext cx="4158734" cy="7038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32338"/>
                </a:solidFill>
                <a:latin typeface="Noto Serif HK Semi Bold" pitchFamily="34" charset="0"/>
                <a:ea typeface="Noto Serif HK Semi Bold" pitchFamily="34" charset="-122"/>
                <a:cs typeface="Noto Serif HK Semi Bold" pitchFamily="34" charset="-120"/>
              </a:rPr>
              <a:t>Surface &amp; Equipment Cleaning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5235773" y="3625453"/>
            <a:ext cx="4158734" cy="114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43233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Thorough skimming, brushing walls and tiles, vacuuming debris, and emptying filter baskets.</a:t>
            </a:r>
            <a:endParaRPr lang="en-US" sz="1850" dirty="0"/>
          </a:p>
        </p:txBody>
      </p:sp>
      <p:sp>
        <p:nvSpPr>
          <p:cNvPr id="11" name="Text 9"/>
          <p:cNvSpPr/>
          <p:nvPr/>
        </p:nvSpPr>
        <p:spPr>
          <a:xfrm>
            <a:off x="9633823" y="2220992"/>
            <a:ext cx="239316" cy="2992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432338"/>
                </a:solidFill>
                <a:latin typeface="Noto Serif HK Light" pitchFamily="34" charset="0"/>
                <a:ea typeface="Noto Serif HK Light" pitchFamily="34" charset="-122"/>
                <a:cs typeface="Noto Serif HK Light" pitchFamily="34" charset="-120"/>
              </a:rPr>
              <a:t>03</a:t>
            </a:r>
            <a:endParaRPr lang="en-US" sz="1850" dirty="0"/>
          </a:p>
        </p:txBody>
      </p:sp>
      <p:sp>
        <p:nvSpPr>
          <p:cNvPr id="12" name="Shape 10"/>
          <p:cNvSpPr/>
          <p:nvPr/>
        </p:nvSpPr>
        <p:spPr>
          <a:xfrm>
            <a:off x="9633823" y="2597348"/>
            <a:ext cx="4158853" cy="30480"/>
          </a:xfrm>
          <a:prstGeom prst="rect">
            <a:avLst/>
          </a:prstGeom>
          <a:solidFill>
            <a:srgbClr val="E851B2"/>
          </a:solidFill>
          <a:ln/>
        </p:spPr>
      </p:sp>
      <p:sp>
        <p:nvSpPr>
          <p:cNvPr id="13" name="Text 11"/>
          <p:cNvSpPr/>
          <p:nvPr/>
        </p:nvSpPr>
        <p:spPr>
          <a:xfrm>
            <a:off x="9633823" y="2777966"/>
            <a:ext cx="3548777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32338"/>
                </a:solidFill>
                <a:latin typeface="Noto Serif HK Semi Bold" pitchFamily="34" charset="0"/>
                <a:ea typeface="Noto Serif HK Semi Bold" pitchFamily="34" charset="-122"/>
                <a:cs typeface="Noto Serif HK Semi Bold" pitchFamily="34" charset="-120"/>
              </a:rPr>
              <a:t>Filter &amp; Pump Inspection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9633823" y="3273504"/>
            <a:ext cx="4158853" cy="114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43233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Regular checks of filtration systems, pumps, and circulation equipment for optimal performance.</a:t>
            </a:r>
            <a:endParaRPr lang="en-US" sz="1850" dirty="0"/>
          </a:p>
        </p:txBody>
      </p:sp>
      <p:sp>
        <p:nvSpPr>
          <p:cNvPr id="15" name="Text 13"/>
          <p:cNvSpPr/>
          <p:nvPr/>
        </p:nvSpPr>
        <p:spPr>
          <a:xfrm>
            <a:off x="837724" y="5193268"/>
            <a:ext cx="239316" cy="2992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432338"/>
                </a:solidFill>
                <a:latin typeface="Noto Serif HK Light" pitchFamily="34" charset="0"/>
                <a:ea typeface="Noto Serif HK Light" pitchFamily="34" charset="-122"/>
                <a:cs typeface="Noto Serif HK Light" pitchFamily="34" charset="-120"/>
              </a:rPr>
              <a:t>04</a:t>
            </a:r>
            <a:endParaRPr lang="en-US" sz="1850" dirty="0"/>
          </a:p>
        </p:txBody>
      </p:sp>
      <p:sp>
        <p:nvSpPr>
          <p:cNvPr id="16" name="Shape 14"/>
          <p:cNvSpPr/>
          <p:nvPr/>
        </p:nvSpPr>
        <p:spPr>
          <a:xfrm>
            <a:off x="837724" y="5569625"/>
            <a:ext cx="6357818" cy="30480"/>
          </a:xfrm>
          <a:prstGeom prst="rect">
            <a:avLst/>
          </a:prstGeom>
          <a:solidFill>
            <a:srgbClr val="E851B2"/>
          </a:solidFill>
          <a:ln/>
        </p:spPr>
      </p:sp>
      <p:sp>
        <p:nvSpPr>
          <p:cNvPr id="17" name="Text 15"/>
          <p:cNvSpPr/>
          <p:nvPr/>
        </p:nvSpPr>
        <p:spPr>
          <a:xfrm>
            <a:off x="837724" y="5750243"/>
            <a:ext cx="3218259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32338"/>
                </a:solidFill>
                <a:latin typeface="Noto Serif HK Semi Bold" pitchFamily="34" charset="0"/>
                <a:ea typeface="Noto Serif HK Semi Bold" pitchFamily="34" charset="-122"/>
                <a:cs typeface="Noto Serif HK Semi Bold" pitchFamily="34" charset="-120"/>
              </a:rPr>
              <a:t>Problem Identification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837724" y="6245781"/>
            <a:ext cx="6357818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43233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Early detection of leaks, equipment wear, or water quality issues before they become serious.</a:t>
            </a:r>
            <a:endParaRPr lang="en-US" sz="1850" dirty="0"/>
          </a:p>
        </p:txBody>
      </p:sp>
      <p:sp>
        <p:nvSpPr>
          <p:cNvPr id="19" name="Text 17"/>
          <p:cNvSpPr/>
          <p:nvPr/>
        </p:nvSpPr>
        <p:spPr>
          <a:xfrm>
            <a:off x="7434858" y="5193268"/>
            <a:ext cx="239316" cy="2992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432338"/>
                </a:solidFill>
                <a:latin typeface="Noto Serif HK Light" pitchFamily="34" charset="0"/>
                <a:ea typeface="Noto Serif HK Light" pitchFamily="34" charset="-122"/>
                <a:cs typeface="Noto Serif HK Light" pitchFamily="34" charset="-120"/>
              </a:rPr>
              <a:t>05</a:t>
            </a:r>
            <a:endParaRPr lang="en-US" sz="1850" dirty="0"/>
          </a:p>
        </p:txBody>
      </p:sp>
      <p:sp>
        <p:nvSpPr>
          <p:cNvPr id="20" name="Shape 18"/>
          <p:cNvSpPr/>
          <p:nvPr/>
        </p:nvSpPr>
        <p:spPr>
          <a:xfrm>
            <a:off x="7434858" y="5569625"/>
            <a:ext cx="6357818" cy="30480"/>
          </a:xfrm>
          <a:prstGeom prst="rect">
            <a:avLst/>
          </a:prstGeom>
          <a:solidFill>
            <a:srgbClr val="E851B2"/>
          </a:solidFill>
          <a:ln/>
        </p:spPr>
      </p:sp>
      <p:sp>
        <p:nvSpPr>
          <p:cNvPr id="21" name="Text 19"/>
          <p:cNvSpPr/>
          <p:nvPr/>
        </p:nvSpPr>
        <p:spPr>
          <a:xfrm>
            <a:off x="7434858" y="5750243"/>
            <a:ext cx="3124319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32338"/>
                </a:solidFill>
                <a:latin typeface="Noto Serif HK Semi Bold" pitchFamily="34" charset="0"/>
                <a:ea typeface="Noto Serif HK Semi Bold" pitchFamily="34" charset="-122"/>
                <a:cs typeface="Noto Serif HK Semi Bold" pitchFamily="34" charset="-120"/>
              </a:rPr>
              <a:t>Seasonal Preparations</a:t>
            </a:r>
            <a:endParaRPr lang="en-US" sz="2200" dirty="0"/>
          </a:p>
        </p:txBody>
      </p:sp>
      <p:sp>
        <p:nvSpPr>
          <p:cNvPr id="22" name="Text 20"/>
          <p:cNvSpPr/>
          <p:nvPr/>
        </p:nvSpPr>
        <p:spPr>
          <a:xfrm>
            <a:off x="7434858" y="6245781"/>
            <a:ext cx="6357818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43233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Complete opening and closing services including winterisation and spring start-up procedures.</a:t>
            </a:r>
            <a:endParaRPr lang="en-US" sz="1850" dirty="0"/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80472" y="6657353"/>
            <a:ext cx="1634314" cy="143339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47817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114217" y="493276"/>
            <a:ext cx="7888367" cy="10551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150"/>
              </a:lnSpc>
              <a:buNone/>
            </a:pPr>
            <a:r>
              <a:rPr lang="en-US" sz="3300" dirty="0">
                <a:solidFill>
                  <a:srgbClr val="371A2D"/>
                </a:solidFill>
                <a:latin typeface="Noto Serif HK Semi Bold" pitchFamily="34" charset="0"/>
                <a:ea typeface="Noto Serif HK Semi Bold" pitchFamily="34" charset="-122"/>
                <a:cs typeface="Noto Serif HK Semi Bold" pitchFamily="34" charset="-120"/>
              </a:rPr>
              <a:t>Choosing the Right Pool Service in Beaconsfield</a:t>
            </a:r>
            <a:endParaRPr lang="en-US" sz="3300" dirty="0"/>
          </a:p>
        </p:txBody>
      </p:sp>
      <p:sp>
        <p:nvSpPr>
          <p:cNvPr id="4" name="Shape 1"/>
          <p:cNvSpPr/>
          <p:nvPr/>
        </p:nvSpPr>
        <p:spPr>
          <a:xfrm>
            <a:off x="6114217" y="1817370"/>
            <a:ext cx="6697893" cy="1326951"/>
          </a:xfrm>
          <a:prstGeom prst="roundRect">
            <a:avLst>
              <a:gd name="adj" fmla="val 8129"/>
            </a:avLst>
          </a:prstGeom>
          <a:solidFill>
            <a:srgbClr val="FFFFFF">
              <a:alpha val="95000"/>
            </a:srgbClr>
          </a:solidFill>
          <a:ln w="22860">
            <a:solidFill>
              <a:srgbClr val="DFB8D1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6091357" y="1817370"/>
            <a:ext cx="91440" cy="1349812"/>
          </a:xfrm>
          <a:prstGeom prst="roundRect">
            <a:avLst>
              <a:gd name="adj" fmla="val 82396"/>
            </a:avLst>
          </a:prstGeom>
          <a:solidFill>
            <a:srgbClr val="E851B2"/>
          </a:solidFill>
          <a:ln/>
        </p:spPr>
      </p:sp>
      <p:sp>
        <p:nvSpPr>
          <p:cNvPr id="6" name="Text 3"/>
          <p:cNvSpPr/>
          <p:nvPr/>
        </p:nvSpPr>
        <p:spPr>
          <a:xfrm>
            <a:off x="6384965" y="2019538"/>
            <a:ext cx="2110383" cy="2638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dirty="0">
                <a:solidFill>
                  <a:srgbClr val="432338"/>
                </a:solidFill>
                <a:latin typeface="Noto Serif HK Semi Bold" pitchFamily="34" charset="0"/>
                <a:ea typeface="Noto Serif HK Semi Bold" pitchFamily="34" charset="-122"/>
                <a:cs typeface="Noto Serif HK Semi Bold" pitchFamily="34" charset="-120"/>
              </a:rPr>
              <a:t>Verify Credentials</a:t>
            </a:r>
            <a:endParaRPr lang="en-US" sz="1650" dirty="0"/>
          </a:p>
        </p:txBody>
      </p:sp>
      <p:sp>
        <p:nvSpPr>
          <p:cNvPr id="7" name="Text 4"/>
          <p:cNvSpPr/>
          <p:nvPr/>
        </p:nvSpPr>
        <p:spPr>
          <a:xfrm>
            <a:off x="6384965" y="2390894"/>
            <a:ext cx="6101325" cy="5741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43233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Look for certified technicians with proper insurance and established local reputation in the Beaconsfield area.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6114217" y="3346490"/>
            <a:ext cx="6697893" cy="1326950"/>
          </a:xfrm>
          <a:prstGeom prst="roundRect">
            <a:avLst>
              <a:gd name="adj" fmla="val 8129"/>
            </a:avLst>
          </a:prstGeom>
          <a:solidFill>
            <a:srgbClr val="FFFFFF">
              <a:alpha val="95000"/>
            </a:srgbClr>
          </a:solidFill>
          <a:ln w="22860">
            <a:solidFill>
              <a:srgbClr val="DFB8D1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6091357" y="3346490"/>
            <a:ext cx="91440" cy="1349812"/>
          </a:xfrm>
          <a:prstGeom prst="roundRect">
            <a:avLst>
              <a:gd name="adj" fmla="val 82396"/>
            </a:avLst>
          </a:prstGeom>
          <a:solidFill>
            <a:srgbClr val="E851B2"/>
          </a:solidFill>
          <a:ln/>
        </p:spPr>
      </p:sp>
      <p:sp>
        <p:nvSpPr>
          <p:cNvPr id="10" name="Text 7"/>
          <p:cNvSpPr/>
          <p:nvPr/>
        </p:nvSpPr>
        <p:spPr>
          <a:xfrm>
            <a:off x="6384965" y="3548658"/>
            <a:ext cx="2110383" cy="2638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dirty="0">
                <a:solidFill>
                  <a:srgbClr val="432338"/>
                </a:solidFill>
                <a:latin typeface="Noto Serif HK Semi Bold" pitchFamily="34" charset="0"/>
                <a:ea typeface="Noto Serif HK Semi Bold" pitchFamily="34" charset="-122"/>
                <a:cs typeface="Noto Serif HK Semi Bold" pitchFamily="34" charset="-120"/>
              </a:rPr>
              <a:t>Service Flexibility</a:t>
            </a:r>
            <a:endParaRPr lang="en-US" sz="1650" dirty="0"/>
          </a:p>
        </p:txBody>
      </p:sp>
      <p:sp>
        <p:nvSpPr>
          <p:cNvPr id="11" name="Text 8"/>
          <p:cNvSpPr/>
          <p:nvPr/>
        </p:nvSpPr>
        <p:spPr>
          <a:xfrm>
            <a:off x="6384965" y="3920014"/>
            <a:ext cx="6332553" cy="5741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43233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Choose providers offering customisable maintenance schedules from weekly visits to fortnightly or monthly options.</a:t>
            </a:r>
            <a:endParaRPr lang="en-US" sz="1400" dirty="0"/>
          </a:p>
        </p:txBody>
      </p:sp>
      <p:sp>
        <p:nvSpPr>
          <p:cNvPr id="12" name="Shape 9"/>
          <p:cNvSpPr/>
          <p:nvPr/>
        </p:nvSpPr>
        <p:spPr>
          <a:xfrm>
            <a:off x="6114217" y="4875609"/>
            <a:ext cx="6603301" cy="1326951"/>
          </a:xfrm>
          <a:prstGeom prst="roundRect">
            <a:avLst>
              <a:gd name="adj" fmla="val 8129"/>
            </a:avLst>
          </a:prstGeom>
          <a:solidFill>
            <a:srgbClr val="FFFFFF">
              <a:alpha val="95000"/>
            </a:srgbClr>
          </a:solidFill>
          <a:ln w="22860">
            <a:solidFill>
              <a:srgbClr val="DFB8D1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6091357" y="4875609"/>
            <a:ext cx="91440" cy="1349812"/>
          </a:xfrm>
          <a:prstGeom prst="roundRect">
            <a:avLst>
              <a:gd name="adj" fmla="val 82396"/>
            </a:avLst>
          </a:prstGeom>
          <a:solidFill>
            <a:srgbClr val="E851B2"/>
          </a:solidFill>
          <a:ln/>
        </p:spPr>
      </p:sp>
      <p:sp>
        <p:nvSpPr>
          <p:cNvPr id="14" name="Text 11"/>
          <p:cNvSpPr/>
          <p:nvPr/>
        </p:nvSpPr>
        <p:spPr>
          <a:xfrm>
            <a:off x="6384965" y="5077778"/>
            <a:ext cx="2116574" cy="2638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dirty="0">
                <a:solidFill>
                  <a:srgbClr val="432338"/>
                </a:solidFill>
                <a:latin typeface="Noto Serif HK Semi Bold" pitchFamily="34" charset="0"/>
                <a:ea typeface="Noto Serif HK Semi Bold" pitchFamily="34" charset="-122"/>
                <a:cs typeface="Noto Serif HK Semi Bold" pitchFamily="34" charset="-120"/>
              </a:rPr>
              <a:t>Transparent Pricing</a:t>
            </a:r>
            <a:endParaRPr lang="en-US" sz="1650" dirty="0"/>
          </a:p>
        </p:txBody>
      </p:sp>
      <p:sp>
        <p:nvSpPr>
          <p:cNvPr id="15" name="Text 12"/>
          <p:cNvSpPr/>
          <p:nvPr/>
        </p:nvSpPr>
        <p:spPr>
          <a:xfrm>
            <a:off x="6384966" y="5449133"/>
            <a:ext cx="5786014" cy="5741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43233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Ensure clear quotes with no hidden fees. Understand what's included in routine maintenance versus additional services.</a:t>
            </a:r>
            <a:endParaRPr lang="en-US" sz="1400" dirty="0"/>
          </a:p>
        </p:txBody>
      </p:sp>
      <p:sp>
        <p:nvSpPr>
          <p:cNvPr id="16" name="Shape 13"/>
          <p:cNvSpPr/>
          <p:nvPr/>
        </p:nvSpPr>
        <p:spPr>
          <a:xfrm>
            <a:off x="6114218" y="6404729"/>
            <a:ext cx="6603300" cy="1349812"/>
          </a:xfrm>
          <a:prstGeom prst="roundRect">
            <a:avLst>
              <a:gd name="adj" fmla="val 8129"/>
            </a:avLst>
          </a:prstGeom>
          <a:solidFill>
            <a:srgbClr val="FFFFFF">
              <a:alpha val="95000"/>
            </a:srgbClr>
          </a:solidFill>
          <a:ln w="22860">
            <a:solidFill>
              <a:srgbClr val="DFB8D1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6091357" y="6404729"/>
            <a:ext cx="91440" cy="1349812"/>
          </a:xfrm>
          <a:prstGeom prst="roundRect">
            <a:avLst>
              <a:gd name="adj" fmla="val 82396"/>
            </a:avLst>
          </a:prstGeom>
          <a:solidFill>
            <a:srgbClr val="E851B2"/>
          </a:solidFill>
          <a:ln/>
        </p:spPr>
      </p:sp>
      <p:sp>
        <p:nvSpPr>
          <p:cNvPr id="18" name="Text 15"/>
          <p:cNvSpPr/>
          <p:nvPr/>
        </p:nvSpPr>
        <p:spPr>
          <a:xfrm>
            <a:off x="6384965" y="6606897"/>
            <a:ext cx="2110383" cy="2638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dirty="0">
                <a:solidFill>
                  <a:srgbClr val="432338"/>
                </a:solidFill>
                <a:latin typeface="Noto Serif HK Semi Bold" pitchFamily="34" charset="0"/>
                <a:ea typeface="Noto Serif HK Semi Bold" pitchFamily="34" charset="-122"/>
                <a:cs typeface="Noto Serif HK Semi Bold" pitchFamily="34" charset="-120"/>
              </a:rPr>
              <a:t>Local Knowledge</a:t>
            </a:r>
            <a:endParaRPr lang="en-US" sz="1650" dirty="0"/>
          </a:p>
        </p:txBody>
      </p:sp>
      <p:sp>
        <p:nvSpPr>
          <p:cNvPr id="19" name="Text 16"/>
          <p:cNvSpPr/>
          <p:nvPr/>
        </p:nvSpPr>
        <p:spPr>
          <a:xfrm>
            <a:off x="6384965" y="6978253"/>
            <a:ext cx="6101325" cy="5741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43233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Select services familiar with Beaconsfield's climate patterns and common pool challenges in the region.</a:t>
            </a:r>
            <a:endParaRPr lang="en-US" sz="1400" dirty="0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80472" y="6657353"/>
            <a:ext cx="1634314" cy="143339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181963" y="553998"/>
            <a:ext cx="7752874" cy="11691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600"/>
              </a:lnSpc>
              <a:buNone/>
            </a:pPr>
            <a:r>
              <a:rPr lang="en-US" sz="3650" dirty="0">
                <a:solidFill>
                  <a:srgbClr val="371A2D"/>
                </a:solidFill>
                <a:latin typeface="Noto Serif HK Semi Bold" pitchFamily="34" charset="0"/>
                <a:ea typeface="Noto Serif HK Semi Bold" pitchFamily="34" charset="-122"/>
                <a:cs typeface="Noto Serif HK Semi Bold" pitchFamily="34" charset="-120"/>
              </a:rPr>
              <a:t>Seasonal Pool Care in Beaconsfield</a:t>
            </a:r>
            <a:endParaRPr lang="en-US" sz="3650" dirty="0"/>
          </a:p>
        </p:txBody>
      </p:sp>
      <p:sp>
        <p:nvSpPr>
          <p:cNvPr id="4" name="Shape 1"/>
          <p:cNvSpPr/>
          <p:nvPr/>
        </p:nvSpPr>
        <p:spPr>
          <a:xfrm>
            <a:off x="6405443" y="2021205"/>
            <a:ext cx="22860" cy="5654278"/>
          </a:xfrm>
          <a:prstGeom prst="roundRect">
            <a:avLst>
              <a:gd name="adj" fmla="val 365140"/>
            </a:avLst>
          </a:prstGeom>
          <a:solidFill>
            <a:srgbClr val="DFB8D1"/>
          </a:solidFill>
          <a:ln/>
        </p:spPr>
      </p:sp>
      <p:sp>
        <p:nvSpPr>
          <p:cNvPr id="5" name="Shape 2"/>
          <p:cNvSpPr/>
          <p:nvPr/>
        </p:nvSpPr>
        <p:spPr>
          <a:xfrm>
            <a:off x="6606123" y="2233255"/>
            <a:ext cx="596146" cy="22860"/>
          </a:xfrm>
          <a:prstGeom prst="roundRect">
            <a:avLst>
              <a:gd name="adj" fmla="val 365140"/>
            </a:avLst>
          </a:prstGeom>
          <a:solidFill>
            <a:srgbClr val="DFB8D1"/>
          </a:solidFill>
          <a:ln/>
        </p:spPr>
      </p:sp>
      <p:sp>
        <p:nvSpPr>
          <p:cNvPr id="6" name="Shape 3"/>
          <p:cNvSpPr/>
          <p:nvPr/>
        </p:nvSpPr>
        <p:spPr>
          <a:xfrm>
            <a:off x="6181904" y="2021205"/>
            <a:ext cx="447080" cy="447080"/>
          </a:xfrm>
          <a:prstGeom prst="roundRect">
            <a:avLst>
              <a:gd name="adj" fmla="val 18670"/>
            </a:avLst>
          </a:prstGeom>
          <a:solidFill>
            <a:srgbClr val="F9D2EB"/>
          </a:solidFill>
          <a:ln w="7620">
            <a:solidFill>
              <a:srgbClr val="DFB8D1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6265128" y="2069366"/>
            <a:ext cx="280511" cy="3506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00"/>
              </a:lnSpc>
              <a:buNone/>
            </a:pPr>
            <a:r>
              <a:rPr lang="en-US" sz="2200" dirty="0">
                <a:solidFill>
                  <a:srgbClr val="432338"/>
                </a:solidFill>
                <a:latin typeface="Noto Serif HK Semi Bold" pitchFamily="34" charset="0"/>
                <a:ea typeface="Noto Serif HK Semi Bold" pitchFamily="34" charset="-122"/>
                <a:cs typeface="Noto Serif HK Semi Bold" pitchFamily="34" charset="-120"/>
              </a:rPr>
              <a:t>1</a:t>
            </a:r>
            <a:endParaRPr lang="en-US" sz="2200" dirty="0"/>
          </a:p>
        </p:txBody>
      </p:sp>
      <p:sp>
        <p:nvSpPr>
          <p:cNvPr id="8" name="Text 5"/>
          <p:cNvSpPr/>
          <p:nvPr/>
        </p:nvSpPr>
        <p:spPr>
          <a:xfrm>
            <a:off x="7399139" y="2089428"/>
            <a:ext cx="2338030" cy="2922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00" dirty="0">
                <a:solidFill>
                  <a:srgbClr val="432338"/>
                </a:solidFill>
                <a:latin typeface="Noto Serif HK Semi Bold" pitchFamily="34" charset="0"/>
                <a:ea typeface="Noto Serif HK Semi Bold" pitchFamily="34" charset="-122"/>
                <a:cs typeface="Noto Serif HK Semi Bold" pitchFamily="34" charset="-120"/>
              </a:rPr>
              <a:t>Spring Opening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7399139" y="2500908"/>
            <a:ext cx="6535698" cy="6357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3233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Remove winter covers, restore water levels, balance chemistry, restart filtration systems, and inspect all equipment thoroughly.</a:t>
            </a:r>
            <a:endParaRPr lang="en-US" sz="1550" dirty="0"/>
          </a:p>
        </p:txBody>
      </p:sp>
      <p:sp>
        <p:nvSpPr>
          <p:cNvPr id="10" name="Shape 7"/>
          <p:cNvSpPr/>
          <p:nvPr/>
        </p:nvSpPr>
        <p:spPr>
          <a:xfrm>
            <a:off x="6606123" y="3746183"/>
            <a:ext cx="596146" cy="22860"/>
          </a:xfrm>
          <a:prstGeom prst="roundRect">
            <a:avLst>
              <a:gd name="adj" fmla="val 365140"/>
            </a:avLst>
          </a:prstGeom>
          <a:solidFill>
            <a:srgbClr val="DFB8D1"/>
          </a:solidFill>
          <a:ln/>
        </p:spPr>
      </p:sp>
      <p:sp>
        <p:nvSpPr>
          <p:cNvPr id="11" name="Shape 8"/>
          <p:cNvSpPr/>
          <p:nvPr/>
        </p:nvSpPr>
        <p:spPr>
          <a:xfrm>
            <a:off x="6181904" y="3534132"/>
            <a:ext cx="447080" cy="447080"/>
          </a:xfrm>
          <a:prstGeom prst="roundRect">
            <a:avLst>
              <a:gd name="adj" fmla="val 18670"/>
            </a:avLst>
          </a:prstGeom>
          <a:solidFill>
            <a:srgbClr val="F9D2EB"/>
          </a:solidFill>
          <a:ln w="7620">
            <a:solidFill>
              <a:srgbClr val="DFB8D1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265128" y="3582293"/>
            <a:ext cx="280511" cy="3506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00"/>
              </a:lnSpc>
              <a:buNone/>
            </a:pPr>
            <a:r>
              <a:rPr lang="en-US" sz="2200" dirty="0">
                <a:solidFill>
                  <a:srgbClr val="432338"/>
                </a:solidFill>
                <a:latin typeface="Noto Serif HK Semi Bold" pitchFamily="34" charset="0"/>
                <a:ea typeface="Noto Serif HK Semi Bold" pitchFamily="34" charset="-122"/>
                <a:cs typeface="Noto Serif HK Semi Bold" pitchFamily="34" charset="-120"/>
              </a:rPr>
              <a:t>2</a:t>
            </a:r>
            <a:endParaRPr lang="en-US" sz="2200" dirty="0"/>
          </a:p>
        </p:txBody>
      </p:sp>
      <p:sp>
        <p:nvSpPr>
          <p:cNvPr id="13" name="Text 10"/>
          <p:cNvSpPr/>
          <p:nvPr/>
        </p:nvSpPr>
        <p:spPr>
          <a:xfrm>
            <a:off x="7399139" y="3602355"/>
            <a:ext cx="2583299" cy="2922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00" dirty="0">
                <a:solidFill>
                  <a:srgbClr val="432338"/>
                </a:solidFill>
                <a:latin typeface="Noto Serif HK Semi Bold" pitchFamily="34" charset="0"/>
                <a:ea typeface="Noto Serif HK Semi Bold" pitchFamily="34" charset="-122"/>
                <a:cs typeface="Noto Serif HK Semi Bold" pitchFamily="34" charset="-120"/>
              </a:rPr>
              <a:t>Summer Maintenance</a:t>
            </a:r>
            <a:endParaRPr lang="en-US" sz="1800" dirty="0"/>
          </a:p>
        </p:txBody>
      </p:sp>
      <p:sp>
        <p:nvSpPr>
          <p:cNvPr id="14" name="Text 11"/>
          <p:cNvSpPr/>
          <p:nvPr/>
        </p:nvSpPr>
        <p:spPr>
          <a:xfrm>
            <a:off x="7399139" y="4013835"/>
            <a:ext cx="6535698" cy="6357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3233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Peak season requires weekly cleaning, frequent chemical testing, increased filtration hours, and algae prevention measures.</a:t>
            </a:r>
            <a:endParaRPr lang="en-US" sz="1550" dirty="0"/>
          </a:p>
        </p:txBody>
      </p:sp>
      <p:sp>
        <p:nvSpPr>
          <p:cNvPr id="15" name="Shape 12"/>
          <p:cNvSpPr/>
          <p:nvPr/>
        </p:nvSpPr>
        <p:spPr>
          <a:xfrm>
            <a:off x="6606123" y="5259110"/>
            <a:ext cx="596146" cy="22860"/>
          </a:xfrm>
          <a:prstGeom prst="roundRect">
            <a:avLst>
              <a:gd name="adj" fmla="val 365140"/>
            </a:avLst>
          </a:prstGeom>
          <a:solidFill>
            <a:srgbClr val="DFB8D1"/>
          </a:solidFill>
          <a:ln/>
        </p:spPr>
      </p:sp>
      <p:sp>
        <p:nvSpPr>
          <p:cNvPr id="16" name="Shape 13"/>
          <p:cNvSpPr/>
          <p:nvPr/>
        </p:nvSpPr>
        <p:spPr>
          <a:xfrm>
            <a:off x="6181904" y="5047059"/>
            <a:ext cx="447080" cy="447080"/>
          </a:xfrm>
          <a:prstGeom prst="roundRect">
            <a:avLst>
              <a:gd name="adj" fmla="val 18670"/>
            </a:avLst>
          </a:prstGeom>
          <a:solidFill>
            <a:srgbClr val="F9D2EB"/>
          </a:solidFill>
          <a:ln w="7620">
            <a:solidFill>
              <a:srgbClr val="DFB8D1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6265128" y="5095220"/>
            <a:ext cx="280511" cy="3506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00"/>
              </a:lnSpc>
              <a:buNone/>
            </a:pPr>
            <a:r>
              <a:rPr lang="en-US" sz="2200" dirty="0">
                <a:solidFill>
                  <a:srgbClr val="432338"/>
                </a:solidFill>
                <a:latin typeface="Noto Serif HK Semi Bold" pitchFamily="34" charset="0"/>
                <a:ea typeface="Noto Serif HK Semi Bold" pitchFamily="34" charset="-122"/>
                <a:cs typeface="Noto Serif HK Semi Bold" pitchFamily="34" charset="-120"/>
              </a:rPr>
              <a:t>3</a:t>
            </a:r>
            <a:endParaRPr lang="en-US" sz="2200" dirty="0"/>
          </a:p>
        </p:txBody>
      </p:sp>
      <p:sp>
        <p:nvSpPr>
          <p:cNvPr id="18" name="Text 15"/>
          <p:cNvSpPr/>
          <p:nvPr/>
        </p:nvSpPr>
        <p:spPr>
          <a:xfrm>
            <a:off x="7399139" y="5115282"/>
            <a:ext cx="2405062" cy="2922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00" dirty="0">
                <a:solidFill>
                  <a:srgbClr val="432338"/>
                </a:solidFill>
                <a:latin typeface="Noto Serif HK Semi Bold" pitchFamily="34" charset="0"/>
                <a:ea typeface="Noto Serif HK Semi Bold" pitchFamily="34" charset="-122"/>
                <a:cs typeface="Noto Serif HK Semi Bold" pitchFamily="34" charset="-120"/>
              </a:rPr>
              <a:t>Autumn Preparation</a:t>
            </a:r>
            <a:endParaRPr lang="en-US" sz="1800" dirty="0"/>
          </a:p>
        </p:txBody>
      </p:sp>
      <p:sp>
        <p:nvSpPr>
          <p:cNvPr id="19" name="Text 16"/>
          <p:cNvSpPr/>
          <p:nvPr/>
        </p:nvSpPr>
        <p:spPr>
          <a:xfrm>
            <a:off x="7399139" y="5526762"/>
            <a:ext cx="6535698" cy="6357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3233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Gradual reduction in usage requires adjusted chemical levels and equipment checks before cooler weather arrives.</a:t>
            </a:r>
            <a:endParaRPr lang="en-US" sz="1550" dirty="0"/>
          </a:p>
        </p:txBody>
      </p:sp>
      <p:sp>
        <p:nvSpPr>
          <p:cNvPr id="20" name="Shape 17"/>
          <p:cNvSpPr/>
          <p:nvPr/>
        </p:nvSpPr>
        <p:spPr>
          <a:xfrm>
            <a:off x="6606123" y="6772037"/>
            <a:ext cx="596146" cy="22860"/>
          </a:xfrm>
          <a:prstGeom prst="roundRect">
            <a:avLst>
              <a:gd name="adj" fmla="val 365140"/>
            </a:avLst>
          </a:prstGeom>
          <a:solidFill>
            <a:srgbClr val="DFB8D1"/>
          </a:solidFill>
          <a:ln/>
        </p:spPr>
      </p:sp>
      <p:sp>
        <p:nvSpPr>
          <p:cNvPr id="21" name="Shape 18"/>
          <p:cNvSpPr/>
          <p:nvPr/>
        </p:nvSpPr>
        <p:spPr>
          <a:xfrm>
            <a:off x="6181904" y="6559987"/>
            <a:ext cx="447080" cy="447080"/>
          </a:xfrm>
          <a:prstGeom prst="roundRect">
            <a:avLst>
              <a:gd name="adj" fmla="val 18670"/>
            </a:avLst>
          </a:prstGeom>
          <a:solidFill>
            <a:srgbClr val="F9D2EB"/>
          </a:solidFill>
          <a:ln w="7620">
            <a:solidFill>
              <a:srgbClr val="DFB8D1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6265128" y="6608147"/>
            <a:ext cx="280511" cy="3506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00"/>
              </a:lnSpc>
              <a:buNone/>
            </a:pPr>
            <a:r>
              <a:rPr lang="en-US" sz="2200" dirty="0">
                <a:solidFill>
                  <a:srgbClr val="432338"/>
                </a:solidFill>
                <a:latin typeface="Noto Serif HK Semi Bold" pitchFamily="34" charset="0"/>
                <a:ea typeface="Noto Serif HK Semi Bold" pitchFamily="34" charset="-122"/>
                <a:cs typeface="Noto Serif HK Semi Bold" pitchFamily="34" charset="-120"/>
              </a:rPr>
              <a:t>4</a:t>
            </a:r>
            <a:endParaRPr lang="en-US" sz="2200" dirty="0"/>
          </a:p>
        </p:txBody>
      </p:sp>
      <p:sp>
        <p:nvSpPr>
          <p:cNvPr id="23" name="Text 20"/>
          <p:cNvSpPr/>
          <p:nvPr/>
        </p:nvSpPr>
        <p:spPr>
          <a:xfrm>
            <a:off x="7399139" y="6628209"/>
            <a:ext cx="2338030" cy="2922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00" dirty="0">
                <a:solidFill>
                  <a:srgbClr val="432338"/>
                </a:solidFill>
                <a:latin typeface="Noto Serif HK Semi Bold" pitchFamily="34" charset="0"/>
                <a:ea typeface="Noto Serif HK Semi Bold" pitchFamily="34" charset="-122"/>
                <a:cs typeface="Noto Serif HK Semi Bold" pitchFamily="34" charset="-120"/>
              </a:rPr>
              <a:t>Winter Closing</a:t>
            </a:r>
            <a:endParaRPr lang="en-US" sz="1800" dirty="0"/>
          </a:p>
        </p:txBody>
      </p:sp>
      <p:sp>
        <p:nvSpPr>
          <p:cNvPr id="24" name="Text 21"/>
          <p:cNvSpPr/>
          <p:nvPr/>
        </p:nvSpPr>
        <p:spPr>
          <a:xfrm>
            <a:off x="7399139" y="7039689"/>
            <a:ext cx="5349909" cy="6357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3233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Proper winterisation including water treatment, equipment protection, secure covering, and freeze prevention is essential.</a:t>
            </a:r>
            <a:endParaRPr lang="en-US" sz="1550" dirty="0"/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80472" y="6657353"/>
            <a:ext cx="1634314" cy="143339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7456" y="469463"/>
            <a:ext cx="9281755" cy="5020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950"/>
              </a:lnSpc>
              <a:buNone/>
            </a:pPr>
            <a:r>
              <a:rPr lang="en-US" sz="3150" dirty="0">
                <a:solidFill>
                  <a:srgbClr val="371A2D"/>
                </a:solidFill>
                <a:latin typeface="Noto Serif HK Semi Bold" pitchFamily="34" charset="0"/>
                <a:ea typeface="Noto Serif HK Semi Bold" pitchFamily="34" charset="-122"/>
                <a:cs typeface="Noto Serif HK Semi Bold" pitchFamily="34" charset="-120"/>
              </a:rPr>
              <a:t>Common Pool Problems Professionals Prevent</a:t>
            </a:r>
            <a:endParaRPr lang="en-US" sz="3150" dirty="0"/>
          </a:p>
        </p:txBody>
      </p:sp>
      <p:sp>
        <p:nvSpPr>
          <p:cNvPr id="3" name="Shape 1"/>
          <p:cNvSpPr/>
          <p:nvPr/>
        </p:nvSpPr>
        <p:spPr>
          <a:xfrm>
            <a:off x="597456" y="1419582"/>
            <a:ext cx="6509504" cy="1081683"/>
          </a:xfrm>
          <a:prstGeom prst="roundRect">
            <a:avLst>
              <a:gd name="adj" fmla="val 6629"/>
            </a:avLst>
          </a:prstGeom>
          <a:solidFill>
            <a:srgbClr val="FFFFFF">
              <a:alpha val="95000"/>
            </a:srgbClr>
          </a:solidFill>
          <a:ln w="22860">
            <a:solidFill>
              <a:srgbClr val="DFB8D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790932" y="1613059"/>
            <a:ext cx="2008465" cy="2509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dirty="0">
                <a:solidFill>
                  <a:srgbClr val="432338"/>
                </a:solidFill>
                <a:latin typeface="Noto Serif HK Semi Bold" pitchFamily="34" charset="0"/>
                <a:ea typeface="Noto Serif HK Semi Bold" pitchFamily="34" charset="-122"/>
                <a:cs typeface="Noto Serif HK Semi Bold" pitchFamily="34" charset="-120"/>
              </a:rPr>
              <a:t>Algae Growth</a:t>
            </a:r>
            <a:endParaRPr lang="en-US" sz="1550" dirty="0"/>
          </a:p>
        </p:txBody>
      </p:sp>
      <p:sp>
        <p:nvSpPr>
          <p:cNvPr id="5" name="Text 3"/>
          <p:cNvSpPr/>
          <p:nvPr/>
        </p:nvSpPr>
        <p:spPr>
          <a:xfrm>
            <a:off x="790932" y="2034659"/>
            <a:ext cx="6122551" cy="2731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00" dirty="0">
                <a:solidFill>
                  <a:srgbClr val="43233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Green or cloudy water from imbalanced chemistry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97456" y="2671882"/>
            <a:ext cx="6509504" cy="1081683"/>
          </a:xfrm>
          <a:prstGeom prst="roundRect">
            <a:avLst>
              <a:gd name="adj" fmla="val 6629"/>
            </a:avLst>
          </a:prstGeom>
          <a:solidFill>
            <a:srgbClr val="FFFFFF">
              <a:alpha val="95000"/>
            </a:srgbClr>
          </a:solidFill>
          <a:ln w="22860">
            <a:solidFill>
              <a:srgbClr val="DFB8D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90932" y="2865358"/>
            <a:ext cx="2008465" cy="2509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dirty="0">
                <a:solidFill>
                  <a:srgbClr val="432338"/>
                </a:solidFill>
                <a:latin typeface="Noto Serif HK Semi Bold" pitchFamily="34" charset="0"/>
                <a:ea typeface="Noto Serif HK Semi Bold" pitchFamily="34" charset="-122"/>
                <a:cs typeface="Noto Serif HK Semi Bold" pitchFamily="34" charset="-120"/>
              </a:rPr>
              <a:t>Equipment Failure</a:t>
            </a:r>
            <a:endParaRPr lang="en-US" sz="1550" dirty="0"/>
          </a:p>
        </p:txBody>
      </p:sp>
      <p:sp>
        <p:nvSpPr>
          <p:cNvPr id="8" name="Text 6"/>
          <p:cNvSpPr/>
          <p:nvPr/>
        </p:nvSpPr>
        <p:spPr>
          <a:xfrm>
            <a:off x="790932" y="3286958"/>
            <a:ext cx="6122551" cy="2731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00" dirty="0">
                <a:solidFill>
                  <a:srgbClr val="43233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Pump or filter breakdowns from neglected maintenance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597456" y="3924181"/>
            <a:ext cx="6509504" cy="1081683"/>
          </a:xfrm>
          <a:prstGeom prst="roundRect">
            <a:avLst>
              <a:gd name="adj" fmla="val 6629"/>
            </a:avLst>
          </a:prstGeom>
          <a:solidFill>
            <a:srgbClr val="FFFFFF">
              <a:alpha val="95000"/>
            </a:srgbClr>
          </a:solidFill>
          <a:ln w="22860">
            <a:solidFill>
              <a:srgbClr val="DFB8D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90932" y="4117657"/>
            <a:ext cx="2008465" cy="2509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dirty="0">
                <a:solidFill>
                  <a:srgbClr val="432338"/>
                </a:solidFill>
                <a:latin typeface="Noto Serif HK Semi Bold" pitchFamily="34" charset="0"/>
                <a:ea typeface="Noto Serif HK Semi Bold" pitchFamily="34" charset="-122"/>
                <a:cs typeface="Noto Serif HK Semi Bold" pitchFamily="34" charset="-120"/>
              </a:rPr>
              <a:t>Scale Build-up</a:t>
            </a:r>
            <a:endParaRPr lang="en-US" sz="1550" dirty="0"/>
          </a:p>
        </p:txBody>
      </p:sp>
      <p:sp>
        <p:nvSpPr>
          <p:cNvPr id="11" name="Text 9"/>
          <p:cNvSpPr/>
          <p:nvPr/>
        </p:nvSpPr>
        <p:spPr>
          <a:xfrm>
            <a:off x="790932" y="4539258"/>
            <a:ext cx="6122551" cy="2731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00" dirty="0">
                <a:solidFill>
                  <a:srgbClr val="43233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Calcium deposits damaging surfaces and equipment</a:t>
            </a:r>
            <a:endParaRPr lang="en-US" sz="1300" dirty="0"/>
          </a:p>
        </p:txBody>
      </p:sp>
      <p:pic>
        <p:nvPicPr>
          <p:cNvPr id="1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45764" y="1347039"/>
            <a:ext cx="4813052" cy="4813052"/>
          </a:xfrm>
          <a:prstGeom prst="rect">
            <a:avLst/>
          </a:prstGeom>
        </p:spPr>
      </p:pic>
      <p:sp>
        <p:nvSpPr>
          <p:cNvPr id="13" name="Text 10"/>
          <p:cNvSpPr/>
          <p:nvPr/>
        </p:nvSpPr>
        <p:spPr>
          <a:xfrm>
            <a:off x="597456" y="6501537"/>
            <a:ext cx="11289743" cy="4142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00" dirty="0">
                <a:solidFill>
                  <a:srgbClr val="43233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Expert technicians identify warning signs early, implementing preventive measures that save hundreds in potential repair costs whilst keeping your pool swim-ready.</a:t>
            </a:r>
            <a:endParaRPr lang="en-US" sz="1300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80472" y="6657353"/>
            <a:ext cx="1634314" cy="143339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7118" y="594836"/>
            <a:ext cx="9626084" cy="6361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000"/>
              </a:lnSpc>
              <a:buNone/>
            </a:pPr>
            <a:r>
              <a:rPr lang="en-US" sz="4000" dirty="0">
                <a:solidFill>
                  <a:srgbClr val="371A2D"/>
                </a:solidFill>
                <a:latin typeface="Noto Serif HK Semi Bold" pitchFamily="34" charset="0"/>
                <a:ea typeface="Noto Serif HK Semi Bold" pitchFamily="34" charset="-122"/>
                <a:cs typeface="Noto Serif HK Semi Bold" pitchFamily="34" charset="-120"/>
              </a:rPr>
              <a:t>Enjoy Your Pool, Not the Maintenance</a:t>
            </a:r>
            <a:endParaRPr lang="en-US" sz="40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118" y="1798796"/>
            <a:ext cx="5128675" cy="5128675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956041" y="1962626"/>
            <a:ext cx="5924431" cy="3817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dirty="0">
                <a:solidFill>
                  <a:srgbClr val="371A2D"/>
                </a:solidFill>
                <a:latin typeface="Noto Serif HK Semi Bold" pitchFamily="34" charset="0"/>
                <a:ea typeface="Noto Serif HK Semi Bold" pitchFamily="34" charset="-122"/>
                <a:cs typeface="Noto Serif HK Semi Bold" pitchFamily="34" charset="-120"/>
              </a:rPr>
              <a:t>Your Path to Effortless Pool Ownership</a:t>
            </a:r>
            <a:endParaRPr lang="en-US" sz="2400" dirty="0"/>
          </a:p>
        </p:txBody>
      </p:sp>
      <p:sp>
        <p:nvSpPr>
          <p:cNvPr id="5" name="Text 2"/>
          <p:cNvSpPr/>
          <p:nvPr/>
        </p:nvSpPr>
        <p:spPr>
          <a:xfrm>
            <a:off x="6956042" y="3356479"/>
            <a:ext cx="6294239" cy="3461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43233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01494 269297 </a:t>
            </a:r>
            <a:endParaRPr lang="en-US" sz="1700" dirty="0"/>
          </a:p>
        </p:txBody>
      </p:sp>
      <p:sp>
        <p:nvSpPr>
          <p:cNvPr id="6" name="Text 3"/>
          <p:cNvSpPr/>
          <p:nvPr/>
        </p:nvSpPr>
        <p:spPr>
          <a:xfrm>
            <a:off x="6956041" y="4190075"/>
            <a:ext cx="6294239" cy="3461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u="sng" dirty="0">
                <a:solidFill>
                  <a:srgbClr val="E851B2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info@unicornpoolsandhottubs.co.uk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6956042" y="5006916"/>
            <a:ext cx="6294239" cy="3461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432338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13 parrs road, stokenchurch, hp14 3 qf.</a:t>
            </a:r>
            <a:endParaRPr lang="en-US" sz="17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80472" y="6657353"/>
            <a:ext cx="1634314" cy="143339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546</Words>
  <Application>Microsoft Office PowerPoint</Application>
  <PresentationFormat>Custom</PresentationFormat>
  <Paragraphs>77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Source Sans 3</vt:lpstr>
      <vt:lpstr>Noto Serif HK Semi Bold</vt:lpstr>
      <vt:lpstr>Calibri</vt:lpstr>
      <vt:lpstr>Noto Serif HK Light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lastModifiedBy>Microsoft account</cp:lastModifiedBy>
  <cp:revision>8</cp:revision>
  <dcterms:created xsi:type="dcterms:W3CDTF">2025-11-25T10:06:52Z</dcterms:created>
  <dcterms:modified xsi:type="dcterms:W3CDTF">2025-11-25T10:10:50Z</dcterms:modified>
</cp:coreProperties>
</file>