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4630400" cy="8229600"/>
  <p:notesSz cx="8229600" cy="1463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2" d="100"/>
          <a:sy n="62" d="100"/>
        </p:scale>
        <p:origin x="5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98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_SLIDE">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4630400" cy="82296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hyperlink" Target="https://www.tpointtechc.com/data-structures-and-algorithms-ds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hyperlink" Target="tel:+919599086977"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8.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hyperlink" Target="https://www.tpointtechc.com/data-structures-and-algorithms-dsa" TargetMode="External"/><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24.png"/><Relationship Id="rId10" Type="http://schemas.openxmlformats.org/officeDocument/2006/relationships/hyperlink" Target="tel:+919599086977" TargetMode="External"/><Relationship Id="rId4" Type="http://schemas.openxmlformats.org/officeDocument/2006/relationships/image" Target="../media/image23.png"/><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548640"/>
            <a:ext cx="14630400" cy="9031224"/>
          </a:xfrm>
          <a:prstGeom prst="rect">
            <a:avLst/>
          </a:prstGeom>
        </p:spPr>
      </p:pic>
      <p:pic>
        <p:nvPicPr>
          <p:cNvPr id="3" name="Image 1" descr="preencoded.png"/>
          <p:cNvPicPr>
            <a:picLocks noChangeAspect="1"/>
          </p:cNvPicPr>
          <p:nvPr/>
        </p:nvPicPr>
        <p:blipFill>
          <a:blip r:embed="rId4"/>
          <a:stretch>
            <a:fillRect/>
          </a:stretch>
        </p:blipFill>
        <p:spPr>
          <a:xfrm>
            <a:off x="0" y="0"/>
            <a:ext cx="14630400" cy="2514600"/>
          </a:xfrm>
          <a:prstGeom prst="rect">
            <a:avLst/>
          </a:prstGeom>
        </p:spPr>
      </p:pic>
      <p:sp>
        <p:nvSpPr>
          <p:cNvPr id="4" name="Text 0"/>
          <p:cNvSpPr/>
          <p:nvPr/>
        </p:nvSpPr>
        <p:spPr>
          <a:xfrm>
            <a:off x="685800" y="3675888"/>
            <a:ext cx="13267944" cy="1892808"/>
          </a:xfrm>
          <a:prstGeom prst="rect">
            <a:avLst/>
          </a:prstGeom>
          <a:noFill/>
          <a:ln/>
        </p:spPr>
        <p:txBody>
          <a:bodyPr wrap="square" lIns="0" tIns="0" rIns="0" bIns="0" rtlCol="0" anchor="ctr"/>
          <a:lstStyle/>
          <a:p>
            <a:pPr marL="0" indent="0" algn="l">
              <a:lnSpc>
                <a:spcPts val="7410"/>
              </a:lnSpc>
              <a:buNone/>
            </a:pPr>
            <a:r>
              <a:rPr lang="en-US" sz="5290" dirty="0">
                <a:solidFill>
                  <a:srgbClr val="011C2A"/>
                </a:solidFill>
                <a:latin typeface="思源黑体-思源黑体-Bold" pitchFamily="34" charset="0"/>
                <a:ea typeface="思源黑体-思源黑体-Bold" pitchFamily="34" charset="-122"/>
                <a:cs typeface="思源黑体-思源黑体-Bold" pitchFamily="34" charset="-120"/>
              </a:rPr>
              <a:t>Your Gateway to Competitive Programming</a:t>
            </a:r>
            <a:endParaRPr lang="en-US" sz="5290" dirty="0"/>
          </a:p>
        </p:txBody>
      </p:sp>
      <p:sp>
        <p:nvSpPr>
          <p:cNvPr id="5" name="Text 1"/>
          <p:cNvSpPr/>
          <p:nvPr/>
        </p:nvSpPr>
        <p:spPr>
          <a:xfrm>
            <a:off x="685800" y="5779008"/>
            <a:ext cx="13267944" cy="877824"/>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This presentation serves as a comprehensive guide for mastering Data Structures and Algorithms (DSA), which are crucial for excelling in competitive programming. It encompasses foundational topics, practical techniques, and effective strategies aimed at enhancing your problem-solving skills.</a:t>
            </a:r>
            <a:endParaRPr lang="en-US" sz="153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5240"/>
            <a:ext cx="1724025" cy="47625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8142" y="6717030"/>
            <a:ext cx="536258" cy="536258"/>
          </a:xfrm>
          <a:prstGeom prst="rect">
            <a:avLst/>
          </a:prstGeom>
        </p:spPr>
      </p:pic>
      <p:sp>
        <p:nvSpPr>
          <p:cNvPr id="8" name="Rectangle 7"/>
          <p:cNvSpPr/>
          <p:nvPr/>
        </p:nvSpPr>
        <p:spPr>
          <a:xfrm>
            <a:off x="1071324" y="6800493"/>
            <a:ext cx="7293407" cy="369332"/>
          </a:xfrm>
          <a:prstGeom prst="rect">
            <a:avLst/>
          </a:prstGeom>
        </p:spPr>
        <p:txBody>
          <a:bodyPr wrap="none">
            <a:spAutoFit/>
          </a:bodyPr>
          <a:lstStyle/>
          <a:p>
            <a:r>
              <a:rPr lang="en-IN" b="1" i="0" u="sng" dirty="0" smtClean="0">
                <a:solidFill>
                  <a:srgbClr val="1155CC"/>
                </a:solidFill>
                <a:effectLst/>
                <a:latin typeface="Arial" panose="020B0604020202020204" pitchFamily="34" charset="0"/>
                <a:hlinkClick r:id="rId7"/>
              </a:rPr>
              <a:t>https://www.tpointtechc.com/data-structures-and-algorithms-dsa</a:t>
            </a:r>
            <a:endParaRPr lang="en-IN" b="1" dirty="0"/>
          </a:p>
        </p:txBody>
      </p:sp>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6806" y="6662762"/>
            <a:ext cx="562952" cy="590526"/>
          </a:xfrm>
          <a:prstGeom prst="rect">
            <a:avLst/>
          </a:prstGeom>
        </p:spPr>
      </p:pic>
      <p:sp>
        <p:nvSpPr>
          <p:cNvPr id="10" name="Rectangle 9"/>
          <p:cNvSpPr/>
          <p:nvPr/>
        </p:nvSpPr>
        <p:spPr>
          <a:xfrm>
            <a:off x="11140440" y="6770704"/>
            <a:ext cx="1935145" cy="369332"/>
          </a:xfrm>
          <a:prstGeom prst="rect">
            <a:avLst/>
          </a:prstGeom>
        </p:spPr>
        <p:txBody>
          <a:bodyPr wrap="none">
            <a:spAutoFit/>
          </a:bodyPr>
          <a:lstStyle/>
          <a:p>
            <a:r>
              <a:rPr lang="en-IN" b="1" i="0" u="none" strike="noStrike" dirty="0" smtClean="0">
                <a:solidFill>
                  <a:srgbClr val="1C2833"/>
                </a:solidFill>
                <a:effectLst/>
                <a:latin typeface="Montserrat"/>
                <a:hlinkClick r:id="rId9"/>
              </a:rPr>
              <a:t>+91-9599086977</a:t>
            </a:r>
            <a:endParaRPr lang="en-IN"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9409176" y="0"/>
            <a:ext cx="5230368" cy="8238744"/>
          </a:xfrm>
          <a:prstGeom prst="rect">
            <a:avLst/>
          </a:prstGeom>
        </p:spPr>
      </p:pic>
      <p:pic>
        <p:nvPicPr>
          <p:cNvPr id="4" name="Image 2" descr="preencoded.png"/>
          <p:cNvPicPr>
            <a:picLocks noChangeAspect="1"/>
          </p:cNvPicPr>
          <p:nvPr/>
        </p:nvPicPr>
        <p:blipFill>
          <a:blip r:embed="rId5"/>
          <a:stretch>
            <a:fillRect/>
          </a:stretch>
        </p:blipFill>
        <p:spPr>
          <a:xfrm>
            <a:off x="685800" y="3017520"/>
            <a:ext cx="8293608" cy="1069848"/>
          </a:xfrm>
          <a:prstGeom prst="rect">
            <a:avLst/>
          </a:prstGeom>
        </p:spPr>
      </p:pic>
      <p:pic>
        <p:nvPicPr>
          <p:cNvPr id="5" name="Image 3" descr="preencoded.png"/>
          <p:cNvPicPr>
            <a:picLocks noChangeAspect="1"/>
          </p:cNvPicPr>
          <p:nvPr/>
        </p:nvPicPr>
        <p:blipFill>
          <a:blip r:embed="rId5"/>
          <a:stretch>
            <a:fillRect/>
          </a:stretch>
        </p:blipFill>
        <p:spPr>
          <a:xfrm>
            <a:off x="685800" y="4270248"/>
            <a:ext cx="8293608" cy="1069848"/>
          </a:xfrm>
          <a:prstGeom prst="rect">
            <a:avLst/>
          </a:prstGeom>
        </p:spPr>
      </p:pic>
      <p:pic>
        <p:nvPicPr>
          <p:cNvPr id="6" name="Image 4" descr="preencoded.png"/>
          <p:cNvPicPr>
            <a:picLocks noChangeAspect="1"/>
          </p:cNvPicPr>
          <p:nvPr/>
        </p:nvPicPr>
        <p:blipFill>
          <a:blip r:embed="rId5"/>
          <a:stretch>
            <a:fillRect/>
          </a:stretch>
        </p:blipFill>
        <p:spPr>
          <a:xfrm>
            <a:off x="685800" y="5532120"/>
            <a:ext cx="8293608" cy="1069848"/>
          </a:xfrm>
          <a:prstGeom prst="rect">
            <a:avLst/>
          </a:prstGeom>
        </p:spPr>
      </p:pic>
      <p:sp>
        <p:nvSpPr>
          <p:cNvPr id="7" name="Text 0"/>
          <p:cNvSpPr/>
          <p:nvPr/>
        </p:nvSpPr>
        <p:spPr>
          <a:xfrm>
            <a:off x="685800" y="1426464"/>
            <a:ext cx="8293608" cy="1371600"/>
          </a:xfrm>
          <a:prstGeom prst="rect">
            <a:avLst/>
          </a:prstGeom>
          <a:noFill/>
          <a:ln/>
        </p:spPr>
        <p:txBody>
          <a:bodyPr wrap="squar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Understanding Competitive Programming</a:t>
            </a:r>
            <a:endParaRPr lang="en-US" sz="3840" dirty="0"/>
          </a:p>
        </p:txBody>
      </p:sp>
      <p:sp>
        <p:nvSpPr>
          <p:cNvPr id="8" name="Text 1"/>
          <p:cNvSpPr/>
          <p:nvPr/>
        </p:nvSpPr>
        <p:spPr>
          <a:xfrm>
            <a:off x="914400" y="3136392"/>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Definition and Goals</a:t>
            </a:r>
            <a:endParaRPr lang="en-US" sz="1920" dirty="0"/>
          </a:p>
        </p:txBody>
      </p:sp>
      <p:sp>
        <p:nvSpPr>
          <p:cNvPr id="9" name="Text 2"/>
          <p:cNvSpPr/>
          <p:nvPr/>
        </p:nvSpPr>
        <p:spPr>
          <a:xfrm>
            <a:off x="914400" y="3657600"/>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Competitive programming involves solving algorithmic problems within a time limit.</a:t>
            </a:r>
            <a:endParaRPr lang="en-US" sz="1530" dirty="0"/>
          </a:p>
        </p:txBody>
      </p:sp>
      <p:sp>
        <p:nvSpPr>
          <p:cNvPr id="10" name="Text 3"/>
          <p:cNvSpPr/>
          <p:nvPr/>
        </p:nvSpPr>
        <p:spPr>
          <a:xfrm>
            <a:off x="914400" y="4398264"/>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Importance of DSA</a:t>
            </a:r>
            <a:endParaRPr lang="en-US" sz="1920" dirty="0"/>
          </a:p>
        </p:txBody>
      </p:sp>
      <p:sp>
        <p:nvSpPr>
          <p:cNvPr id="11" name="Text 4"/>
          <p:cNvSpPr/>
          <p:nvPr/>
        </p:nvSpPr>
        <p:spPr>
          <a:xfrm>
            <a:off x="914400" y="4919472"/>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Mastery of Data Structures and Algorithms is vital for efficient coding.</a:t>
            </a:r>
            <a:endParaRPr lang="en-US" sz="1530" dirty="0"/>
          </a:p>
        </p:txBody>
      </p:sp>
      <p:sp>
        <p:nvSpPr>
          <p:cNvPr id="12" name="Text 5"/>
          <p:cNvSpPr/>
          <p:nvPr/>
        </p:nvSpPr>
        <p:spPr>
          <a:xfrm>
            <a:off x="914400" y="5660136"/>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Learning Curve</a:t>
            </a:r>
            <a:endParaRPr lang="en-US" sz="1920" dirty="0"/>
          </a:p>
        </p:txBody>
      </p:sp>
      <p:sp>
        <p:nvSpPr>
          <p:cNvPr id="13" name="Text 6"/>
          <p:cNvSpPr/>
          <p:nvPr/>
        </p:nvSpPr>
        <p:spPr>
          <a:xfrm>
            <a:off x="914400" y="6172200"/>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Structured learning and practice simplify the daunting process.</a:t>
            </a:r>
            <a:endParaRPr lang="en-US" sz="1530" dirty="0"/>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5001768" y="2249424"/>
            <a:ext cx="4645152" cy="4645152"/>
          </a:xfrm>
          <a:prstGeom prst="rect">
            <a:avLst/>
          </a:prstGeom>
        </p:spPr>
      </p:pic>
      <p:pic>
        <p:nvPicPr>
          <p:cNvPr id="4" name="Image 2" descr="preencoded.png"/>
          <p:cNvPicPr>
            <a:picLocks noChangeAspect="1"/>
          </p:cNvPicPr>
          <p:nvPr/>
        </p:nvPicPr>
        <p:blipFill>
          <a:blip r:embed="rId5"/>
          <a:stretch>
            <a:fillRect/>
          </a:stretch>
        </p:blipFill>
        <p:spPr>
          <a:xfrm>
            <a:off x="5001768" y="2249424"/>
            <a:ext cx="4645152" cy="4645152"/>
          </a:xfrm>
          <a:prstGeom prst="rect">
            <a:avLst/>
          </a:prstGeom>
        </p:spPr>
      </p:pic>
      <p:pic>
        <p:nvPicPr>
          <p:cNvPr id="5" name="Image 3" descr="preencoded.png"/>
          <p:cNvPicPr>
            <a:picLocks noChangeAspect="1"/>
          </p:cNvPicPr>
          <p:nvPr/>
        </p:nvPicPr>
        <p:blipFill>
          <a:blip r:embed="rId6"/>
          <a:stretch>
            <a:fillRect/>
          </a:stretch>
        </p:blipFill>
        <p:spPr>
          <a:xfrm>
            <a:off x="5001768" y="2249424"/>
            <a:ext cx="4645152" cy="4645152"/>
          </a:xfrm>
          <a:prstGeom prst="rect">
            <a:avLst/>
          </a:prstGeom>
        </p:spPr>
      </p:pic>
      <p:pic>
        <p:nvPicPr>
          <p:cNvPr id="6" name="Image 4" descr="preencoded.png"/>
          <p:cNvPicPr>
            <a:picLocks noChangeAspect="1"/>
          </p:cNvPicPr>
          <p:nvPr/>
        </p:nvPicPr>
        <p:blipFill>
          <a:blip r:embed="rId7"/>
          <a:stretch>
            <a:fillRect/>
          </a:stretch>
        </p:blipFill>
        <p:spPr>
          <a:xfrm>
            <a:off x="4599432" y="4087368"/>
            <a:ext cx="978408" cy="978408"/>
          </a:xfrm>
          <a:prstGeom prst="rect">
            <a:avLst/>
          </a:prstGeom>
        </p:spPr>
      </p:pic>
      <p:pic>
        <p:nvPicPr>
          <p:cNvPr id="7" name="Image 5" descr="preencoded.png"/>
          <p:cNvPicPr>
            <a:picLocks noChangeAspect="1"/>
          </p:cNvPicPr>
          <p:nvPr/>
        </p:nvPicPr>
        <p:blipFill>
          <a:blip r:embed="rId7"/>
          <a:stretch>
            <a:fillRect/>
          </a:stretch>
        </p:blipFill>
        <p:spPr>
          <a:xfrm>
            <a:off x="7946136" y="2148840"/>
            <a:ext cx="978408" cy="978408"/>
          </a:xfrm>
          <a:prstGeom prst="rect">
            <a:avLst/>
          </a:prstGeom>
        </p:spPr>
      </p:pic>
      <p:pic>
        <p:nvPicPr>
          <p:cNvPr id="8" name="Image 6" descr="preencoded.png"/>
          <p:cNvPicPr>
            <a:picLocks noChangeAspect="1"/>
          </p:cNvPicPr>
          <p:nvPr/>
        </p:nvPicPr>
        <p:blipFill>
          <a:blip r:embed="rId7"/>
          <a:stretch>
            <a:fillRect/>
          </a:stretch>
        </p:blipFill>
        <p:spPr>
          <a:xfrm>
            <a:off x="7946136" y="6016752"/>
            <a:ext cx="978408" cy="978408"/>
          </a:xfrm>
          <a:prstGeom prst="rect">
            <a:avLst/>
          </a:prstGeom>
        </p:spPr>
      </p:pic>
      <p:sp>
        <p:nvSpPr>
          <p:cNvPr id="9" name="Text 0"/>
          <p:cNvSpPr/>
          <p:nvPr/>
        </p:nvSpPr>
        <p:spPr>
          <a:xfrm>
            <a:off x="685800" y="1207008"/>
            <a:ext cx="13267944" cy="685800"/>
          </a:xfrm>
          <a:prstGeom prst="rect">
            <a:avLst/>
          </a:prstGeom>
          <a:noFill/>
          <a:ln/>
        </p:spPr>
        <p:txBody>
          <a:bodyPr wrap="non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Fundamental Data Structures</a:t>
            </a:r>
            <a:endParaRPr lang="en-US" sz="3840" dirty="0"/>
          </a:p>
        </p:txBody>
      </p:sp>
      <p:sp>
        <p:nvSpPr>
          <p:cNvPr id="10" name="Text 1"/>
          <p:cNvSpPr/>
          <p:nvPr/>
        </p:nvSpPr>
        <p:spPr>
          <a:xfrm>
            <a:off x="786384" y="3557016"/>
            <a:ext cx="3538728" cy="347472"/>
          </a:xfrm>
          <a:prstGeom prst="rect">
            <a:avLst/>
          </a:prstGeom>
          <a:noFill/>
          <a:ln/>
        </p:spPr>
        <p:txBody>
          <a:bodyPr wrap="none" lIns="0" tIns="0" rIns="0" bIns="0" rtlCol="0" anchor="ctr"/>
          <a:lstStyle/>
          <a:p>
            <a:pPr marL="0" indent="0" algn="r">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Arrays and Strings</a:t>
            </a:r>
            <a:endParaRPr lang="en-US" sz="1920" dirty="0"/>
          </a:p>
        </p:txBody>
      </p:sp>
      <p:sp>
        <p:nvSpPr>
          <p:cNvPr id="11" name="Text 2"/>
          <p:cNvSpPr/>
          <p:nvPr/>
        </p:nvSpPr>
        <p:spPr>
          <a:xfrm>
            <a:off x="786384" y="4123944"/>
            <a:ext cx="3538728" cy="1463040"/>
          </a:xfrm>
          <a:prstGeom prst="rect">
            <a:avLst/>
          </a:prstGeom>
          <a:noFill/>
          <a:ln/>
        </p:spPr>
        <p:txBody>
          <a:bodyPr wrap="square" lIns="0" tIns="0" rIns="0" bIns="0" rtlCol="0" anchor="ctr"/>
          <a:lstStyle/>
          <a:p>
            <a:pPr marL="0" indent="0" algn="r">
              <a:lnSpc>
                <a:spcPts val="2300"/>
              </a:lnSpc>
              <a:buNone/>
            </a:pPr>
            <a:r>
              <a:rPr lang="en-US" sz="1530" dirty="0">
                <a:solidFill>
                  <a:srgbClr val="03141C"/>
                </a:solidFill>
                <a:latin typeface="Arial-Regular" pitchFamily="34" charset="0"/>
                <a:ea typeface="Arial-Regular" pitchFamily="34" charset="-122"/>
                <a:cs typeface="Arial-Regular" pitchFamily="34" charset="-120"/>
              </a:rPr>
              <a:t>Arrays are fundamental in storing collections of data, allowing random access. Strings, a type of array, are essential for text manipulation and operations like searching and sorting.</a:t>
            </a:r>
            <a:endParaRPr lang="en-US" sz="1530" dirty="0"/>
          </a:p>
        </p:txBody>
      </p:sp>
      <p:sp>
        <p:nvSpPr>
          <p:cNvPr id="12" name="Text 3"/>
          <p:cNvSpPr/>
          <p:nvPr/>
        </p:nvSpPr>
        <p:spPr>
          <a:xfrm>
            <a:off x="5020056" y="4425696"/>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1</a:t>
            </a:r>
            <a:endParaRPr lang="en-US" sz="1920" dirty="0"/>
          </a:p>
        </p:txBody>
      </p:sp>
      <p:sp>
        <p:nvSpPr>
          <p:cNvPr id="13" name="Text 4"/>
          <p:cNvSpPr/>
          <p:nvPr/>
        </p:nvSpPr>
        <p:spPr>
          <a:xfrm>
            <a:off x="8366760" y="2496312"/>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2</a:t>
            </a:r>
            <a:endParaRPr lang="en-US" sz="1920" dirty="0"/>
          </a:p>
        </p:txBody>
      </p:sp>
      <p:sp>
        <p:nvSpPr>
          <p:cNvPr id="14" name="Text 5"/>
          <p:cNvSpPr/>
          <p:nvPr/>
        </p:nvSpPr>
        <p:spPr>
          <a:xfrm>
            <a:off x="9930384" y="2331720"/>
            <a:ext cx="3922776"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Linked Lists</a:t>
            </a:r>
            <a:endParaRPr lang="en-US" sz="1920" dirty="0"/>
          </a:p>
        </p:txBody>
      </p:sp>
      <p:sp>
        <p:nvSpPr>
          <p:cNvPr id="15" name="Text 6"/>
          <p:cNvSpPr/>
          <p:nvPr/>
        </p:nvSpPr>
        <p:spPr>
          <a:xfrm>
            <a:off x="9930384" y="2889504"/>
            <a:ext cx="3922776" cy="1170432"/>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A linked list comprises nodes, each pointing to the next. Unlike arrays, they allow for dynamic memory usage and are efficient in insertions and deletions.</a:t>
            </a:r>
            <a:endParaRPr lang="en-US" sz="1530" dirty="0"/>
          </a:p>
        </p:txBody>
      </p:sp>
      <p:sp>
        <p:nvSpPr>
          <p:cNvPr id="16" name="Text 7"/>
          <p:cNvSpPr/>
          <p:nvPr/>
        </p:nvSpPr>
        <p:spPr>
          <a:xfrm>
            <a:off x="8366760" y="6364224"/>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3</a:t>
            </a:r>
            <a:endParaRPr lang="en-US" sz="1920" dirty="0"/>
          </a:p>
        </p:txBody>
      </p:sp>
      <p:sp>
        <p:nvSpPr>
          <p:cNvPr id="17" name="Text 8"/>
          <p:cNvSpPr/>
          <p:nvPr/>
        </p:nvSpPr>
        <p:spPr>
          <a:xfrm>
            <a:off x="9930384" y="4791456"/>
            <a:ext cx="3922776"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Stacks and Queues</a:t>
            </a:r>
            <a:endParaRPr lang="en-US" sz="1920" dirty="0"/>
          </a:p>
        </p:txBody>
      </p:sp>
      <p:sp>
        <p:nvSpPr>
          <p:cNvPr id="18" name="Text 9"/>
          <p:cNvSpPr/>
          <p:nvPr/>
        </p:nvSpPr>
        <p:spPr>
          <a:xfrm>
            <a:off x="9930384" y="5349240"/>
            <a:ext cx="3922776" cy="1463040"/>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Stacks follow Last In First Out (LIFO) while queues follow First In First Out (FIFO) principle. They are crucial in various algorithms, especially for recursive problems and task management.</a:t>
            </a:r>
            <a:endParaRPr lang="en-US" sz="1530" dirty="0"/>
          </a:p>
        </p:txBody>
      </p:sp>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0" y="0"/>
            <a:ext cx="4974336" cy="8238744"/>
          </a:xfrm>
          <a:prstGeom prst="rect">
            <a:avLst/>
          </a:prstGeom>
        </p:spPr>
      </p:pic>
      <p:pic>
        <p:nvPicPr>
          <p:cNvPr id="4" name="Image 2" descr="preencoded.png"/>
          <p:cNvPicPr>
            <a:picLocks noChangeAspect="1"/>
          </p:cNvPicPr>
          <p:nvPr/>
        </p:nvPicPr>
        <p:blipFill>
          <a:blip r:embed="rId5"/>
          <a:stretch>
            <a:fillRect/>
          </a:stretch>
        </p:blipFill>
        <p:spPr>
          <a:xfrm>
            <a:off x="5660136" y="2670048"/>
            <a:ext cx="8293608" cy="1069848"/>
          </a:xfrm>
          <a:prstGeom prst="rect">
            <a:avLst/>
          </a:prstGeom>
        </p:spPr>
      </p:pic>
      <p:pic>
        <p:nvPicPr>
          <p:cNvPr id="5" name="Image 3" descr="preencoded.png"/>
          <p:cNvPicPr>
            <a:picLocks noChangeAspect="1"/>
          </p:cNvPicPr>
          <p:nvPr/>
        </p:nvPicPr>
        <p:blipFill>
          <a:blip r:embed="rId5"/>
          <a:stretch>
            <a:fillRect/>
          </a:stretch>
        </p:blipFill>
        <p:spPr>
          <a:xfrm>
            <a:off x="5660136" y="3931920"/>
            <a:ext cx="8293608" cy="1069848"/>
          </a:xfrm>
          <a:prstGeom prst="rect">
            <a:avLst/>
          </a:prstGeom>
        </p:spPr>
      </p:pic>
      <p:pic>
        <p:nvPicPr>
          <p:cNvPr id="6" name="Image 4" descr="preencoded.png"/>
          <p:cNvPicPr>
            <a:picLocks noChangeAspect="1"/>
          </p:cNvPicPr>
          <p:nvPr/>
        </p:nvPicPr>
        <p:blipFill>
          <a:blip r:embed="rId5"/>
          <a:stretch>
            <a:fillRect/>
          </a:stretch>
        </p:blipFill>
        <p:spPr>
          <a:xfrm>
            <a:off x="5660136" y="5184648"/>
            <a:ext cx="8293608" cy="1069848"/>
          </a:xfrm>
          <a:prstGeom prst="rect">
            <a:avLst/>
          </a:prstGeom>
        </p:spPr>
      </p:pic>
      <p:sp>
        <p:nvSpPr>
          <p:cNvPr id="7" name="Text 0"/>
          <p:cNvSpPr/>
          <p:nvPr/>
        </p:nvSpPr>
        <p:spPr>
          <a:xfrm>
            <a:off x="5660136" y="1773936"/>
            <a:ext cx="8293608" cy="685800"/>
          </a:xfrm>
          <a:prstGeom prst="rect">
            <a:avLst/>
          </a:prstGeom>
          <a:noFill/>
          <a:ln/>
        </p:spPr>
        <p:txBody>
          <a:bodyPr wrap="non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Essential Algorithms</a:t>
            </a:r>
            <a:endParaRPr lang="en-US" sz="3840" dirty="0"/>
          </a:p>
        </p:txBody>
      </p:sp>
      <p:sp>
        <p:nvSpPr>
          <p:cNvPr id="8" name="Text 1"/>
          <p:cNvSpPr/>
          <p:nvPr/>
        </p:nvSpPr>
        <p:spPr>
          <a:xfrm>
            <a:off x="5888736" y="2798064"/>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Sorting Algorithms</a:t>
            </a:r>
            <a:endParaRPr lang="en-US" sz="1920" dirty="0"/>
          </a:p>
        </p:txBody>
      </p:sp>
      <p:sp>
        <p:nvSpPr>
          <p:cNvPr id="9" name="Text 2"/>
          <p:cNvSpPr/>
          <p:nvPr/>
        </p:nvSpPr>
        <p:spPr>
          <a:xfrm>
            <a:off x="5888736" y="3319272"/>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Quick Sort and Merge Sort help to organize data efficiently.</a:t>
            </a:r>
            <a:endParaRPr lang="en-US" sz="1530" dirty="0"/>
          </a:p>
        </p:txBody>
      </p:sp>
      <p:sp>
        <p:nvSpPr>
          <p:cNvPr id="10" name="Text 3"/>
          <p:cNvSpPr/>
          <p:nvPr/>
        </p:nvSpPr>
        <p:spPr>
          <a:xfrm>
            <a:off x="5888736" y="4059936"/>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Searching Algorithms</a:t>
            </a:r>
            <a:endParaRPr lang="en-US" sz="1920" dirty="0"/>
          </a:p>
        </p:txBody>
      </p:sp>
      <p:sp>
        <p:nvSpPr>
          <p:cNvPr id="11" name="Text 4"/>
          <p:cNvSpPr/>
          <p:nvPr/>
        </p:nvSpPr>
        <p:spPr>
          <a:xfrm>
            <a:off x="5888736" y="4572000"/>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Binary Search efficiently locates elements in a sorted array.</a:t>
            </a:r>
            <a:endParaRPr lang="en-US" sz="1530" dirty="0"/>
          </a:p>
        </p:txBody>
      </p:sp>
      <p:sp>
        <p:nvSpPr>
          <p:cNvPr id="12" name="Text 5"/>
          <p:cNvSpPr/>
          <p:nvPr/>
        </p:nvSpPr>
        <p:spPr>
          <a:xfrm>
            <a:off x="5888736" y="5312664"/>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Graph Algorithms</a:t>
            </a:r>
            <a:endParaRPr lang="en-US" sz="1920" dirty="0"/>
          </a:p>
        </p:txBody>
      </p:sp>
      <p:sp>
        <p:nvSpPr>
          <p:cNvPr id="13" name="Text 6"/>
          <p:cNvSpPr/>
          <p:nvPr/>
        </p:nvSpPr>
        <p:spPr>
          <a:xfrm>
            <a:off x="5888736" y="5833872"/>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DFS and BFS are essential for traversing graph structures.</a:t>
            </a:r>
            <a:endParaRPr lang="en-US" sz="1530" dirty="0"/>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9409176" y="0"/>
            <a:ext cx="5230368" cy="8238744"/>
          </a:xfrm>
          <a:prstGeom prst="rect">
            <a:avLst/>
          </a:prstGeom>
        </p:spPr>
      </p:pic>
      <p:pic>
        <p:nvPicPr>
          <p:cNvPr id="4" name="Image 2" descr="preencoded.png"/>
          <p:cNvPicPr>
            <a:picLocks noChangeAspect="1"/>
          </p:cNvPicPr>
          <p:nvPr/>
        </p:nvPicPr>
        <p:blipFill>
          <a:blip r:embed="rId5"/>
          <a:stretch>
            <a:fillRect/>
          </a:stretch>
        </p:blipFill>
        <p:spPr>
          <a:xfrm>
            <a:off x="704088" y="2441448"/>
            <a:ext cx="8266176" cy="1207008"/>
          </a:xfrm>
          <a:prstGeom prst="rect">
            <a:avLst/>
          </a:prstGeom>
        </p:spPr>
      </p:pic>
      <p:pic>
        <p:nvPicPr>
          <p:cNvPr id="5" name="Image 3" descr="preencoded.png"/>
          <p:cNvPicPr>
            <a:picLocks noChangeAspect="1"/>
          </p:cNvPicPr>
          <p:nvPr/>
        </p:nvPicPr>
        <p:blipFill>
          <a:blip r:embed="rId5"/>
          <a:stretch>
            <a:fillRect/>
          </a:stretch>
        </p:blipFill>
        <p:spPr>
          <a:xfrm>
            <a:off x="704088" y="3858768"/>
            <a:ext cx="8266176" cy="1207008"/>
          </a:xfrm>
          <a:prstGeom prst="rect">
            <a:avLst/>
          </a:prstGeom>
        </p:spPr>
      </p:pic>
      <p:pic>
        <p:nvPicPr>
          <p:cNvPr id="6" name="Image 4" descr="preencoded.png"/>
          <p:cNvPicPr>
            <a:picLocks noChangeAspect="1"/>
          </p:cNvPicPr>
          <p:nvPr/>
        </p:nvPicPr>
        <p:blipFill>
          <a:blip r:embed="rId5"/>
          <a:stretch>
            <a:fillRect/>
          </a:stretch>
        </p:blipFill>
        <p:spPr>
          <a:xfrm>
            <a:off x="704088" y="5285232"/>
            <a:ext cx="8266176" cy="1207008"/>
          </a:xfrm>
          <a:prstGeom prst="rect">
            <a:avLst/>
          </a:prstGeom>
        </p:spPr>
      </p:pic>
      <p:pic>
        <p:nvPicPr>
          <p:cNvPr id="7" name="Image 5" descr="preencoded.png"/>
          <p:cNvPicPr>
            <a:picLocks noChangeAspect="1"/>
          </p:cNvPicPr>
          <p:nvPr/>
        </p:nvPicPr>
        <p:blipFill>
          <a:blip r:embed="rId6"/>
          <a:stretch>
            <a:fillRect/>
          </a:stretch>
        </p:blipFill>
        <p:spPr>
          <a:xfrm>
            <a:off x="1481328" y="2633472"/>
            <a:ext cx="7287768" cy="813816"/>
          </a:xfrm>
          <a:prstGeom prst="rect">
            <a:avLst/>
          </a:prstGeom>
        </p:spPr>
      </p:pic>
      <p:pic>
        <p:nvPicPr>
          <p:cNvPr id="8" name="Image 6" descr="preencoded.png"/>
          <p:cNvPicPr>
            <a:picLocks noChangeAspect="1"/>
          </p:cNvPicPr>
          <p:nvPr/>
        </p:nvPicPr>
        <p:blipFill>
          <a:blip r:embed="rId6"/>
          <a:stretch>
            <a:fillRect/>
          </a:stretch>
        </p:blipFill>
        <p:spPr>
          <a:xfrm>
            <a:off x="1481328" y="4059936"/>
            <a:ext cx="7287768" cy="813816"/>
          </a:xfrm>
          <a:prstGeom prst="rect">
            <a:avLst/>
          </a:prstGeom>
        </p:spPr>
      </p:pic>
      <p:pic>
        <p:nvPicPr>
          <p:cNvPr id="9" name="Image 7" descr="preencoded.png"/>
          <p:cNvPicPr>
            <a:picLocks noChangeAspect="1"/>
          </p:cNvPicPr>
          <p:nvPr/>
        </p:nvPicPr>
        <p:blipFill>
          <a:blip r:embed="rId6"/>
          <a:stretch>
            <a:fillRect/>
          </a:stretch>
        </p:blipFill>
        <p:spPr>
          <a:xfrm>
            <a:off x="1481328" y="5477256"/>
            <a:ext cx="7287768" cy="813816"/>
          </a:xfrm>
          <a:prstGeom prst="rect">
            <a:avLst/>
          </a:prstGeom>
        </p:spPr>
      </p:pic>
      <p:pic>
        <p:nvPicPr>
          <p:cNvPr id="10" name="Image 8" descr="preencoded.png"/>
          <p:cNvPicPr>
            <a:picLocks noChangeAspect="1"/>
          </p:cNvPicPr>
          <p:nvPr/>
        </p:nvPicPr>
        <p:blipFill>
          <a:blip r:embed="rId7"/>
          <a:stretch>
            <a:fillRect/>
          </a:stretch>
        </p:blipFill>
        <p:spPr>
          <a:xfrm>
            <a:off x="877824" y="2615184"/>
            <a:ext cx="420624" cy="420624"/>
          </a:xfrm>
          <a:prstGeom prst="rect">
            <a:avLst/>
          </a:prstGeom>
        </p:spPr>
      </p:pic>
      <p:pic>
        <p:nvPicPr>
          <p:cNvPr id="11" name="Image 9" descr="preencoded.png"/>
          <p:cNvPicPr>
            <a:picLocks noChangeAspect="1"/>
          </p:cNvPicPr>
          <p:nvPr/>
        </p:nvPicPr>
        <p:blipFill>
          <a:blip r:embed="rId7"/>
          <a:stretch>
            <a:fillRect/>
          </a:stretch>
        </p:blipFill>
        <p:spPr>
          <a:xfrm>
            <a:off x="877824" y="4041648"/>
            <a:ext cx="420624" cy="420624"/>
          </a:xfrm>
          <a:prstGeom prst="rect">
            <a:avLst/>
          </a:prstGeom>
        </p:spPr>
      </p:pic>
      <p:pic>
        <p:nvPicPr>
          <p:cNvPr id="12" name="Image 10" descr="preencoded.png"/>
          <p:cNvPicPr>
            <a:picLocks noChangeAspect="1"/>
          </p:cNvPicPr>
          <p:nvPr/>
        </p:nvPicPr>
        <p:blipFill>
          <a:blip r:embed="rId7"/>
          <a:stretch>
            <a:fillRect/>
          </a:stretch>
        </p:blipFill>
        <p:spPr>
          <a:xfrm>
            <a:off x="877824" y="5468112"/>
            <a:ext cx="420624" cy="420624"/>
          </a:xfrm>
          <a:prstGeom prst="rect">
            <a:avLst/>
          </a:prstGeom>
        </p:spPr>
      </p:pic>
      <p:sp>
        <p:nvSpPr>
          <p:cNvPr id="13" name="Text 0"/>
          <p:cNvSpPr/>
          <p:nvPr/>
        </p:nvSpPr>
        <p:spPr>
          <a:xfrm>
            <a:off x="685800" y="1517904"/>
            <a:ext cx="8293608" cy="685800"/>
          </a:xfrm>
          <a:prstGeom prst="rect">
            <a:avLst/>
          </a:prstGeom>
          <a:noFill/>
          <a:ln/>
        </p:spPr>
        <p:txBody>
          <a:bodyPr wrap="non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Problem-Solving Strategies</a:t>
            </a:r>
            <a:endParaRPr lang="en-US" sz="3840" dirty="0"/>
          </a:p>
        </p:txBody>
      </p:sp>
      <p:sp>
        <p:nvSpPr>
          <p:cNvPr id="14" name="Text 1"/>
          <p:cNvSpPr/>
          <p:nvPr/>
        </p:nvSpPr>
        <p:spPr>
          <a:xfrm>
            <a:off x="1024128" y="2688336"/>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1</a:t>
            </a:r>
            <a:endParaRPr lang="en-US" sz="1920" dirty="0"/>
          </a:p>
        </p:txBody>
      </p:sp>
      <p:sp>
        <p:nvSpPr>
          <p:cNvPr id="15" name="Text 2"/>
          <p:cNvSpPr/>
          <p:nvPr/>
        </p:nvSpPr>
        <p:spPr>
          <a:xfrm>
            <a:off x="1481328" y="2633472"/>
            <a:ext cx="7287768"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Brute Force Techniques</a:t>
            </a:r>
            <a:endParaRPr lang="en-US" sz="1920" dirty="0"/>
          </a:p>
        </p:txBody>
      </p:sp>
      <p:sp>
        <p:nvSpPr>
          <p:cNvPr id="16" name="Text 3"/>
          <p:cNvSpPr/>
          <p:nvPr/>
        </p:nvSpPr>
        <p:spPr>
          <a:xfrm>
            <a:off x="1481328" y="3154680"/>
            <a:ext cx="7287768"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Generating all possible solutions for smaller datasets.</a:t>
            </a:r>
            <a:endParaRPr lang="en-US" sz="1530" dirty="0"/>
          </a:p>
        </p:txBody>
      </p:sp>
      <p:sp>
        <p:nvSpPr>
          <p:cNvPr id="17" name="Text 4"/>
          <p:cNvSpPr/>
          <p:nvPr/>
        </p:nvSpPr>
        <p:spPr>
          <a:xfrm>
            <a:off x="1024128" y="4114800"/>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2</a:t>
            </a:r>
            <a:endParaRPr lang="en-US" sz="1920" dirty="0"/>
          </a:p>
        </p:txBody>
      </p:sp>
      <p:sp>
        <p:nvSpPr>
          <p:cNvPr id="18" name="Text 5"/>
          <p:cNvSpPr/>
          <p:nvPr/>
        </p:nvSpPr>
        <p:spPr>
          <a:xfrm>
            <a:off x="1481328" y="4059936"/>
            <a:ext cx="7287768"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Greedy Algorithms</a:t>
            </a:r>
            <a:endParaRPr lang="en-US" sz="1920" dirty="0"/>
          </a:p>
        </p:txBody>
      </p:sp>
      <p:sp>
        <p:nvSpPr>
          <p:cNvPr id="19" name="Text 6"/>
          <p:cNvSpPr/>
          <p:nvPr/>
        </p:nvSpPr>
        <p:spPr>
          <a:xfrm>
            <a:off x="1481328" y="4572000"/>
            <a:ext cx="7287768"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Building a solution piece by piece for optimization problems.</a:t>
            </a:r>
            <a:endParaRPr lang="en-US" sz="1530" dirty="0"/>
          </a:p>
        </p:txBody>
      </p:sp>
      <p:sp>
        <p:nvSpPr>
          <p:cNvPr id="20" name="Text 7"/>
          <p:cNvSpPr/>
          <p:nvPr/>
        </p:nvSpPr>
        <p:spPr>
          <a:xfrm>
            <a:off x="1024128" y="5532120"/>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3</a:t>
            </a:r>
            <a:endParaRPr lang="en-US" sz="1920" dirty="0"/>
          </a:p>
        </p:txBody>
      </p:sp>
      <p:sp>
        <p:nvSpPr>
          <p:cNvPr id="21" name="Text 8"/>
          <p:cNvSpPr/>
          <p:nvPr/>
        </p:nvSpPr>
        <p:spPr>
          <a:xfrm>
            <a:off x="1481328" y="5477256"/>
            <a:ext cx="7287768"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Dynamic Programming</a:t>
            </a:r>
            <a:endParaRPr lang="en-US" sz="1920" dirty="0"/>
          </a:p>
        </p:txBody>
      </p:sp>
      <p:sp>
        <p:nvSpPr>
          <p:cNvPr id="22" name="Text 9"/>
          <p:cNvSpPr/>
          <p:nvPr/>
        </p:nvSpPr>
        <p:spPr>
          <a:xfrm>
            <a:off x="1481328" y="5998464"/>
            <a:ext cx="7287768"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Breaking problems into smaller subproblems to improve efficiency.</a:t>
            </a:r>
            <a:endParaRPr lang="en-US" sz="1530" dirty="0"/>
          </a:p>
        </p:txBody>
      </p:sp>
      <p:pic>
        <p:nvPicPr>
          <p:cNvPr id="23" name="Picture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5001768" y="2249424"/>
            <a:ext cx="4645152" cy="4645152"/>
          </a:xfrm>
          <a:prstGeom prst="rect">
            <a:avLst/>
          </a:prstGeom>
        </p:spPr>
      </p:pic>
      <p:pic>
        <p:nvPicPr>
          <p:cNvPr id="4" name="Image 2" descr="preencoded.png"/>
          <p:cNvPicPr>
            <a:picLocks noChangeAspect="1"/>
          </p:cNvPicPr>
          <p:nvPr/>
        </p:nvPicPr>
        <p:blipFill>
          <a:blip r:embed="rId5"/>
          <a:stretch>
            <a:fillRect/>
          </a:stretch>
        </p:blipFill>
        <p:spPr>
          <a:xfrm>
            <a:off x="5001768" y="2249424"/>
            <a:ext cx="4645152" cy="4645152"/>
          </a:xfrm>
          <a:prstGeom prst="rect">
            <a:avLst/>
          </a:prstGeom>
        </p:spPr>
      </p:pic>
      <p:pic>
        <p:nvPicPr>
          <p:cNvPr id="5" name="Image 3" descr="preencoded.png"/>
          <p:cNvPicPr>
            <a:picLocks noChangeAspect="1"/>
          </p:cNvPicPr>
          <p:nvPr/>
        </p:nvPicPr>
        <p:blipFill>
          <a:blip r:embed="rId6"/>
          <a:stretch>
            <a:fillRect/>
          </a:stretch>
        </p:blipFill>
        <p:spPr>
          <a:xfrm>
            <a:off x="5001768" y="2249424"/>
            <a:ext cx="4645152" cy="4645152"/>
          </a:xfrm>
          <a:prstGeom prst="rect">
            <a:avLst/>
          </a:prstGeom>
        </p:spPr>
      </p:pic>
      <p:sp>
        <p:nvSpPr>
          <p:cNvPr id="6" name="Text 0"/>
          <p:cNvSpPr/>
          <p:nvPr/>
        </p:nvSpPr>
        <p:spPr>
          <a:xfrm>
            <a:off x="685800" y="1344168"/>
            <a:ext cx="13267944" cy="685800"/>
          </a:xfrm>
          <a:prstGeom prst="rect">
            <a:avLst/>
          </a:prstGeom>
          <a:noFill/>
          <a:ln/>
        </p:spPr>
        <p:txBody>
          <a:bodyPr wrap="non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Preparing for Competitions</a:t>
            </a:r>
            <a:endParaRPr lang="en-US" sz="3840" dirty="0"/>
          </a:p>
        </p:txBody>
      </p:sp>
      <p:sp>
        <p:nvSpPr>
          <p:cNvPr id="7" name="Text 1"/>
          <p:cNvSpPr/>
          <p:nvPr/>
        </p:nvSpPr>
        <p:spPr>
          <a:xfrm>
            <a:off x="786384" y="3849624"/>
            <a:ext cx="3538728" cy="347472"/>
          </a:xfrm>
          <a:prstGeom prst="rect">
            <a:avLst/>
          </a:prstGeom>
          <a:noFill/>
          <a:ln/>
        </p:spPr>
        <p:txBody>
          <a:bodyPr wrap="none" lIns="0" tIns="0" rIns="0" bIns="0" rtlCol="0" anchor="ctr"/>
          <a:lstStyle/>
          <a:p>
            <a:pPr marL="0" indent="0" algn="r">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Practice Platforms</a:t>
            </a:r>
            <a:endParaRPr lang="en-US" sz="1920" dirty="0"/>
          </a:p>
        </p:txBody>
      </p:sp>
      <p:sp>
        <p:nvSpPr>
          <p:cNvPr id="8" name="Text 2"/>
          <p:cNvSpPr/>
          <p:nvPr/>
        </p:nvSpPr>
        <p:spPr>
          <a:xfrm>
            <a:off x="786384" y="4416552"/>
            <a:ext cx="3538728" cy="877824"/>
          </a:xfrm>
          <a:prstGeom prst="rect">
            <a:avLst/>
          </a:prstGeom>
          <a:noFill/>
          <a:ln/>
        </p:spPr>
        <p:txBody>
          <a:bodyPr wrap="square" lIns="0" tIns="0" rIns="0" bIns="0" rtlCol="0" anchor="ctr"/>
          <a:lstStyle/>
          <a:p>
            <a:pPr marL="0" indent="0" algn="r">
              <a:lnSpc>
                <a:spcPts val="2300"/>
              </a:lnSpc>
              <a:buNone/>
            </a:pPr>
            <a:r>
              <a:rPr lang="en-US" sz="1530" dirty="0">
                <a:solidFill>
                  <a:srgbClr val="03141C"/>
                </a:solidFill>
                <a:latin typeface="Arial-Regular" pitchFamily="34" charset="0"/>
                <a:ea typeface="Arial-Regular" pitchFamily="34" charset="-122"/>
                <a:cs typeface="Arial-Regular" pitchFamily="34" charset="-120"/>
              </a:rPr>
              <a:t>Utilize online platforms such as Codeforces, LeetCode, and HackerRank for practice.</a:t>
            </a:r>
            <a:endParaRPr lang="en-US" sz="1530" dirty="0"/>
          </a:p>
        </p:txBody>
      </p:sp>
      <p:sp>
        <p:nvSpPr>
          <p:cNvPr id="9" name="Text 3"/>
          <p:cNvSpPr/>
          <p:nvPr/>
        </p:nvSpPr>
        <p:spPr>
          <a:xfrm>
            <a:off x="6053328" y="4425696"/>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1</a:t>
            </a:r>
            <a:endParaRPr lang="en-US" sz="1920" dirty="0"/>
          </a:p>
        </p:txBody>
      </p:sp>
      <p:sp>
        <p:nvSpPr>
          <p:cNvPr id="10" name="Text 4"/>
          <p:cNvSpPr/>
          <p:nvPr/>
        </p:nvSpPr>
        <p:spPr>
          <a:xfrm>
            <a:off x="7845552" y="3392424"/>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2</a:t>
            </a:r>
            <a:endParaRPr lang="en-US" sz="1920" dirty="0"/>
          </a:p>
        </p:txBody>
      </p:sp>
      <p:sp>
        <p:nvSpPr>
          <p:cNvPr id="11" name="Text 5"/>
          <p:cNvSpPr/>
          <p:nvPr/>
        </p:nvSpPr>
        <p:spPr>
          <a:xfrm>
            <a:off x="7845552" y="5468112"/>
            <a:ext cx="146304" cy="283464"/>
          </a:xfrm>
          <a:prstGeom prst="rect">
            <a:avLst/>
          </a:prstGeom>
          <a:noFill/>
          <a:ln/>
        </p:spPr>
        <p:txBody>
          <a:bodyPr wrap="none" lIns="0" tIns="0" rIns="0" bIns="0" rtlCol="0" anchor="ctr"/>
          <a:lstStyle/>
          <a:p>
            <a:pPr marL="0" indent="0" algn="l">
              <a:lnSpc>
                <a:spcPts val="2300"/>
              </a:lnSpc>
              <a:buNone/>
            </a:pPr>
            <a:r>
              <a:rPr lang="en-US" sz="1920" dirty="0">
                <a:solidFill>
                  <a:srgbClr val="404040"/>
                </a:solidFill>
                <a:latin typeface="Arial-Regular" pitchFamily="34" charset="0"/>
                <a:ea typeface="Arial-Regular" pitchFamily="34" charset="-122"/>
                <a:cs typeface="Arial-Regular" pitchFamily="34" charset="-120"/>
              </a:rPr>
              <a:t>3</a:t>
            </a:r>
            <a:endParaRPr lang="en-US" sz="1920" dirty="0"/>
          </a:p>
        </p:txBody>
      </p:sp>
      <p:sp>
        <p:nvSpPr>
          <p:cNvPr id="12" name="Text 6"/>
          <p:cNvSpPr/>
          <p:nvPr/>
        </p:nvSpPr>
        <p:spPr>
          <a:xfrm>
            <a:off x="9930384" y="2761488"/>
            <a:ext cx="3922776"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Mock Contests</a:t>
            </a:r>
            <a:endParaRPr lang="en-US" sz="1920" dirty="0"/>
          </a:p>
        </p:txBody>
      </p:sp>
      <p:sp>
        <p:nvSpPr>
          <p:cNvPr id="13" name="Text 7"/>
          <p:cNvSpPr/>
          <p:nvPr/>
        </p:nvSpPr>
        <p:spPr>
          <a:xfrm>
            <a:off x="9930384" y="3328416"/>
            <a:ext cx="3922776" cy="585216"/>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Participating in mock contests simulates real competition environments.</a:t>
            </a:r>
            <a:endParaRPr lang="en-US" sz="1530" dirty="0"/>
          </a:p>
        </p:txBody>
      </p:sp>
      <p:sp>
        <p:nvSpPr>
          <p:cNvPr id="14" name="Text 8"/>
          <p:cNvSpPr/>
          <p:nvPr/>
        </p:nvSpPr>
        <p:spPr>
          <a:xfrm>
            <a:off x="9930384" y="5230368"/>
            <a:ext cx="3922776"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Peer Learning</a:t>
            </a:r>
            <a:endParaRPr lang="en-US" sz="1920" dirty="0"/>
          </a:p>
        </p:txBody>
      </p:sp>
      <p:sp>
        <p:nvSpPr>
          <p:cNvPr id="15" name="Text 9"/>
          <p:cNvSpPr/>
          <p:nvPr/>
        </p:nvSpPr>
        <p:spPr>
          <a:xfrm>
            <a:off x="9930384" y="5797296"/>
            <a:ext cx="3922776" cy="585216"/>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Join communities and study groups for collaborative study.</a:t>
            </a:r>
            <a:endParaRPr lang="en-US" sz="1530" dirty="0"/>
          </a:p>
        </p:txBody>
      </p:sp>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9409176" y="0"/>
            <a:ext cx="5230368" cy="8238744"/>
          </a:xfrm>
          <a:prstGeom prst="rect">
            <a:avLst/>
          </a:prstGeom>
        </p:spPr>
      </p:pic>
      <p:pic>
        <p:nvPicPr>
          <p:cNvPr id="4" name="Image 2" descr="preencoded.png"/>
          <p:cNvPicPr>
            <a:picLocks noChangeAspect="1"/>
          </p:cNvPicPr>
          <p:nvPr/>
        </p:nvPicPr>
        <p:blipFill>
          <a:blip r:embed="rId5"/>
          <a:stretch>
            <a:fillRect/>
          </a:stretch>
        </p:blipFill>
        <p:spPr>
          <a:xfrm>
            <a:off x="685800" y="2377440"/>
            <a:ext cx="8293608" cy="1362456"/>
          </a:xfrm>
          <a:prstGeom prst="rect">
            <a:avLst/>
          </a:prstGeom>
        </p:spPr>
      </p:pic>
      <p:pic>
        <p:nvPicPr>
          <p:cNvPr id="5" name="Image 3" descr="preencoded.png"/>
          <p:cNvPicPr>
            <a:picLocks noChangeAspect="1"/>
          </p:cNvPicPr>
          <p:nvPr/>
        </p:nvPicPr>
        <p:blipFill>
          <a:blip r:embed="rId5"/>
          <a:stretch>
            <a:fillRect/>
          </a:stretch>
        </p:blipFill>
        <p:spPr>
          <a:xfrm>
            <a:off x="685800" y="3931920"/>
            <a:ext cx="8293608" cy="1362456"/>
          </a:xfrm>
          <a:prstGeom prst="rect">
            <a:avLst/>
          </a:prstGeom>
        </p:spPr>
      </p:pic>
      <p:pic>
        <p:nvPicPr>
          <p:cNvPr id="6" name="Image 4" descr="preencoded.png"/>
          <p:cNvPicPr>
            <a:picLocks noChangeAspect="1"/>
          </p:cNvPicPr>
          <p:nvPr/>
        </p:nvPicPr>
        <p:blipFill>
          <a:blip r:embed="rId6"/>
          <a:stretch>
            <a:fillRect/>
          </a:stretch>
        </p:blipFill>
        <p:spPr>
          <a:xfrm>
            <a:off x="685800" y="5477256"/>
            <a:ext cx="8293608" cy="1069848"/>
          </a:xfrm>
          <a:prstGeom prst="rect">
            <a:avLst/>
          </a:prstGeom>
        </p:spPr>
      </p:pic>
      <p:sp>
        <p:nvSpPr>
          <p:cNvPr id="7" name="Text 0"/>
          <p:cNvSpPr/>
          <p:nvPr/>
        </p:nvSpPr>
        <p:spPr>
          <a:xfrm>
            <a:off x="685800" y="1481328"/>
            <a:ext cx="8293608" cy="685800"/>
          </a:xfrm>
          <a:prstGeom prst="rect">
            <a:avLst/>
          </a:prstGeom>
          <a:noFill/>
          <a:ln/>
        </p:spPr>
        <p:txBody>
          <a:bodyPr wrap="non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Resources and Tools</a:t>
            </a:r>
            <a:endParaRPr lang="en-US" sz="3840" dirty="0"/>
          </a:p>
        </p:txBody>
      </p:sp>
      <p:sp>
        <p:nvSpPr>
          <p:cNvPr id="8" name="Text 1"/>
          <p:cNvSpPr/>
          <p:nvPr/>
        </p:nvSpPr>
        <p:spPr>
          <a:xfrm>
            <a:off x="914400" y="2505456"/>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Books and Online Courses</a:t>
            </a:r>
            <a:endParaRPr lang="en-US" sz="1920" dirty="0"/>
          </a:p>
        </p:txBody>
      </p:sp>
      <p:sp>
        <p:nvSpPr>
          <p:cNvPr id="9" name="Text 2"/>
          <p:cNvSpPr/>
          <p:nvPr/>
        </p:nvSpPr>
        <p:spPr>
          <a:xfrm>
            <a:off x="914400" y="3026664"/>
            <a:ext cx="7845552" cy="585216"/>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Utilize literature like 'Introduction to Algorithms' and online courses on platforms like Coursera and Udacity.</a:t>
            </a:r>
            <a:endParaRPr lang="en-US" sz="1530" dirty="0"/>
          </a:p>
        </p:txBody>
      </p:sp>
      <p:sp>
        <p:nvSpPr>
          <p:cNvPr id="10" name="Text 3"/>
          <p:cNvSpPr/>
          <p:nvPr/>
        </p:nvSpPr>
        <p:spPr>
          <a:xfrm>
            <a:off x="914400" y="4059936"/>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Coding Libraries</a:t>
            </a:r>
            <a:endParaRPr lang="en-US" sz="1920" dirty="0"/>
          </a:p>
        </p:txBody>
      </p:sp>
      <p:sp>
        <p:nvSpPr>
          <p:cNvPr id="11" name="Text 4"/>
          <p:cNvSpPr/>
          <p:nvPr/>
        </p:nvSpPr>
        <p:spPr>
          <a:xfrm>
            <a:off x="914400" y="4572000"/>
            <a:ext cx="7845552" cy="585216"/>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Familiarize yourself with coding libraries in Python and C++, leveraging built-in functions.</a:t>
            </a:r>
            <a:endParaRPr lang="en-US" sz="1530" dirty="0"/>
          </a:p>
        </p:txBody>
      </p:sp>
      <p:sp>
        <p:nvSpPr>
          <p:cNvPr id="12" name="Text 5"/>
          <p:cNvSpPr/>
          <p:nvPr/>
        </p:nvSpPr>
        <p:spPr>
          <a:xfrm>
            <a:off x="914400" y="5605272"/>
            <a:ext cx="7845552"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Debugging Tools</a:t>
            </a:r>
            <a:endParaRPr lang="en-US" sz="1920" dirty="0"/>
          </a:p>
        </p:txBody>
      </p:sp>
      <p:sp>
        <p:nvSpPr>
          <p:cNvPr id="13" name="Text 6"/>
          <p:cNvSpPr/>
          <p:nvPr/>
        </p:nvSpPr>
        <p:spPr>
          <a:xfrm>
            <a:off x="914400" y="6126480"/>
            <a:ext cx="7845552"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Proficiency in debugging techniques is crucial for identifying and fixing errors effectively.</a:t>
            </a:r>
            <a:endParaRPr lang="en-US" sz="1530" dirty="0"/>
          </a:p>
        </p:txBody>
      </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 y="2069935"/>
            <a:ext cx="14630400" cy="8238744"/>
          </a:xfrm>
          <a:prstGeom prst="rect">
            <a:avLst/>
          </a:prstGeom>
        </p:spPr>
      </p:pic>
      <p:pic>
        <p:nvPicPr>
          <p:cNvPr id="3" name="Image 1" descr="preencoded.png"/>
          <p:cNvPicPr>
            <a:picLocks noChangeAspect="1"/>
          </p:cNvPicPr>
          <p:nvPr/>
        </p:nvPicPr>
        <p:blipFill>
          <a:blip r:embed="rId4"/>
          <a:stretch>
            <a:fillRect/>
          </a:stretch>
        </p:blipFill>
        <p:spPr>
          <a:xfrm>
            <a:off x="0" y="0"/>
            <a:ext cx="14630400" cy="2514600"/>
          </a:xfrm>
          <a:prstGeom prst="rect">
            <a:avLst/>
          </a:prstGeom>
        </p:spPr>
      </p:pic>
      <p:pic>
        <p:nvPicPr>
          <p:cNvPr id="4" name="Image 2" descr="preencoded.png"/>
          <p:cNvPicPr>
            <a:picLocks noChangeAspect="1"/>
          </p:cNvPicPr>
          <p:nvPr/>
        </p:nvPicPr>
        <p:blipFill>
          <a:blip r:embed="rId5"/>
          <a:stretch>
            <a:fillRect/>
          </a:stretch>
        </p:blipFill>
        <p:spPr>
          <a:xfrm>
            <a:off x="685800" y="4846320"/>
            <a:ext cx="4297680" cy="1554480"/>
          </a:xfrm>
          <a:prstGeom prst="rect">
            <a:avLst/>
          </a:prstGeom>
        </p:spPr>
      </p:pic>
      <p:pic>
        <p:nvPicPr>
          <p:cNvPr id="5" name="Image 3" descr="preencoded.png"/>
          <p:cNvPicPr>
            <a:picLocks noChangeAspect="1"/>
          </p:cNvPicPr>
          <p:nvPr/>
        </p:nvPicPr>
        <p:blipFill>
          <a:blip r:embed="rId5"/>
          <a:stretch>
            <a:fillRect/>
          </a:stretch>
        </p:blipFill>
        <p:spPr>
          <a:xfrm>
            <a:off x="5175504" y="4846320"/>
            <a:ext cx="4297680" cy="1554480"/>
          </a:xfrm>
          <a:prstGeom prst="rect">
            <a:avLst/>
          </a:prstGeom>
        </p:spPr>
      </p:pic>
      <p:pic>
        <p:nvPicPr>
          <p:cNvPr id="6" name="Image 4" descr="preencoded.png"/>
          <p:cNvPicPr>
            <a:picLocks noChangeAspect="1"/>
          </p:cNvPicPr>
          <p:nvPr/>
        </p:nvPicPr>
        <p:blipFill>
          <a:blip r:embed="rId5"/>
          <a:stretch>
            <a:fillRect/>
          </a:stretch>
        </p:blipFill>
        <p:spPr>
          <a:xfrm>
            <a:off x="9656064" y="4846320"/>
            <a:ext cx="4297680" cy="1554480"/>
          </a:xfrm>
          <a:prstGeom prst="rect">
            <a:avLst/>
          </a:prstGeom>
        </p:spPr>
      </p:pic>
      <p:sp>
        <p:nvSpPr>
          <p:cNvPr id="7" name="Text 0"/>
          <p:cNvSpPr/>
          <p:nvPr/>
        </p:nvSpPr>
        <p:spPr>
          <a:xfrm>
            <a:off x="685800" y="3941064"/>
            <a:ext cx="13267944" cy="685800"/>
          </a:xfrm>
          <a:prstGeom prst="rect">
            <a:avLst/>
          </a:prstGeom>
          <a:noFill/>
          <a:ln/>
        </p:spPr>
        <p:txBody>
          <a:bodyPr wrap="none" lIns="0" tIns="0" rIns="0" bIns="0" rtlCol="0" anchor="ctr"/>
          <a:lstStyle/>
          <a:p>
            <a:pPr marL="0" indent="0" algn="l">
              <a:lnSpc>
                <a:spcPts val="5370"/>
              </a:lnSpc>
              <a:buNone/>
            </a:pPr>
            <a:r>
              <a:rPr lang="en-US" sz="3840" dirty="0">
                <a:solidFill>
                  <a:srgbClr val="011C2A"/>
                </a:solidFill>
                <a:latin typeface="思源黑体-思源黑体-Bold" pitchFamily="34" charset="0"/>
                <a:ea typeface="思源黑体-思源黑体-Bold" pitchFamily="34" charset="-122"/>
                <a:cs typeface="思源黑体-思源黑体-Bold" pitchFamily="34" charset="-120"/>
              </a:rPr>
              <a:t>Conclusion and Future Steps</a:t>
            </a:r>
            <a:endParaRPr lang="en-US" sz="3840" dirty="0"/>
          </a:p>
        </p:txBody>
      </p:sp>
      <p:sp>
        <p:nvSpPr>
          <p:cNvPr id="8" name="Text 1"/>
          <p:cNvSpPr/>
          <p:nvPr/>
        </p:nvSpPr>
        <p:spPr>
          <a:xfrm>
            <a:off x="914400" y="5065776"/>
            <a:ext cx="3849624"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Continuous Learning</a:t>
            </a:r>
            <a:endParaRPr lang="en-US" sz="1920" dirty="0"/>
          </a:p>
        </p:txBody>
      </p:sp>
      <p:sp>
        <p:nvSpPr>
          <p:cNvPr id="9" name="Text 2"/>
          <p:cNvSpPr/>
          <p:nvPr/>
        </p:nvSpPr>
        <p:spPr>
          <a:xfrm>
            <a:off x="914400" y="5586984"/>
            <a:ext cx="3849624" cy="585216"/>
          </a:xfrm>
          <a:prstGeom prst="rect">
            <a:avLst/>
          </a:prstGeom>
          <a:noFill/>
          <a:ln/>
        </p:spPr>
        <p:txBody>
          <a:bodyPr wrap="squar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Regular practice and learning new concepts.</a:t>
            </a:r>
            <a:endParaRPr lang="en-US" sz="1530" dirty="0"/>
          </a:p>
        </p:txBody>
      </p:sp>
      <p:sp>
        <p:nvSpPr>
          <p:cNvPr id="10" name="Text 3"/>
          <p:cNvSpPr/>
          <p:nvPr/>
        </p:nvSpPr>
        <p:spPr>
          <a:xfrm>
            <a:off x="5394960" y="5065776"/>
            <a:ext cx="3849624"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Setting Goals</a:t>
            </a:r>
            <a:endParaRPr lang="en-US" sz="1920" dirty="0"/>
          </a:p>
        </p:txBody>
      </p:sp>
      <p:sp>
        <p:nvSpPr>
          <p:cNvPr id="11" name="Text 4"/>
          <p:cNvSpPr/>
          <p:nvPr/>
        </p:nvSpPr>
        <p:spPr>
          <a:xfrm>
            <a:off x="5394960" y="5586984"/>
            <a:ext cx="3849624"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Define measurable goals for progress.</a:t>
            </a:r>
            <a:endParaRPr lang="en-US" sz="1530" dirty="0"/>
          </a:p>
        </p:txBody>
      </p:sp>
      <p:sp>
        <p:nvSpPr>
          <p:cNvPr id="12" name="Text 5"/>
          <p:cNvSpPr/>
          <p:nvPr/>
        </p:nvSpPr>
        <p:spPr>
          <a:xfrm>
            <a:off x="9884664" y="5065776"/>
            <a:ext cx="3849624" cy="347472"/>
          </a:xfrm>
          <a:prstGeom prst="rect">
            <a:avLst/>
          </a:prstGeom>
          <a:noFill/>
          <a:ln/>
        </p:spPr>
        <p:txBody>
          <a:bodyPr wrap="none" lIns="0" tIns="0" rIns="0" bIns="0" rtlCol="0" anchor="ctr"/>
          <a:lstStyle/>
          <a:p>
            <a:pPr marL="0" indent="0" algn="l">
              <a:lnSpc>
                <a:spcPts val="2680"/>
              </a:lnSpc>
              <a:buNone/>
            </a:pPr>
            <a:r>
              <a:rPr lang="en-US" sz="1920" dirty="0">
                <a:solidFill>
                  <a:srgbClr val="03141C"/>
                </a:solidFill>
                <a:latin typeface="思源黑体-思源黑体-Bold" pitchFamily="34" charset="0"/>
                <a:ea typeface="思源黑体-思源黑体-Bold" pitchFamily="34" charset="-122"/>
                <a:cs typeface="思源黑体-思源黑体-Bold" pitchFamily="34" charset="-120"/>
              </a:rPr>
              <a:t>Community Engagement</a:t>
            </a:r>
            <a:endParaRPr lang="en-US" sz="1920" dirty="0"/>
          </a:p>
        </p:txBody>
      </p:sp>
      <p:sp>
        <p:nvSpPr>
          <p:cNvPr id="13" name="Text 6"/>
          <p:cNvSpPr/>
          <p:nvPr/>
        </p:nvSpPr>
        <p:spPr>
          <a:xfrm>
            <a:off x="9884664" y="5586984"/>
            <a:ext cx="3849624" cy="292608"/>
          </a:xfrm>
          <a:prstGeom prst="rect">
            <a:avLst/>
          </a:prstGeom>
          <a:noFill/>
          <a:ln/>
        </p:spPr>
        <p:txBody>
          <a:bodyPr wrap="none" lIns="0" tIns="0" rIns="0" bIns="0" rtlCol="0" anchor="ctr"/>
          <a:lstStyle/>
          <a:p>
            <a:pPr marL="0" indent="0" algn="l">
              <a:lnSpc>
                <a:spcPts val="2300"/>
              </a:lnSpc>
              <a:buNone/>
            </a:pPr>
            <a:r>
              <a:rPr lang="en-US" sz="1530" dirty="0">
                <a:solidFill>
                  <a:srgbClr val="03141C"/>
                </a:solidFill>
                <a:latin typeface="Arial-Regular" pitchFamily="34" charset="0"/>
                <a:ea typeface="Arial-Regular" pitchFamily="34" charset="-122"/>
                <a:cs typeface="Arial-Regular" pitchFamily="34" charset="-120"/>
              </a:rPr>
              <a:t>Participate in forums and discussions.</a:t>
            </a:r>
            <a:endParaRPr lang="en-US" sz="1530" dirty="0"/>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724025" cy="47625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8142" y="6717030"/>
            <a:ext cx="536258" cy="536258"/>
          </a:xfrm>
          <a:prstGeom prst="rect">
            <a:avLst/>
          </a:prstGeom>
        </p:spPr>
      </p:pic>
      <p:sp>
        <p:nvSpPr>
          <p:cNvPr id="16" name="Rectangle 15"/>
          <p:cNvSpPr/>
          <p:nvPr/>
        </p:nvSpPr>
        <p:spPr>
          <a:xfrm>
            <a:off x="914400" y="6811756"/>
            <a:ext cx="7293407" cy="369332"/>
          </a:xfrm>
          <a:prstGeom prst="rect">
            <a:avLst/>
          </a:prstGeom>
        </p:spPr>
        <p:txBody>
          <a:bodyPr wrap="none">
            <a:spAutoFit/>
          </a:bodyPr>
          <a:lstStyle/>
          <a:p>
            <a:r>
              <a:rPr lang="en-IN" b="1" i="0" u="sng" dirty="0" smtClean="0">
                <a:solidFill>
                  <a:srgbClr val="1155CC"/>
                </a:solidFill>
                <a:effectLst/>
                <a:latin typeface="Arial" panose="020B0604020202020204" pitchFamily="34" charset="0"/>
                <a:hlinkClick r:id="rId8"/>
              </a:rPr>
              <a:t>https://www.tpointtechc.com/data-structures-and-algorithms-dsa</a:t>
            </a:r>
            <a:endParaRPr lang="en-IN" b="1" dirty="0"/>
          </a:p>
        </p:txBody>
      </p:sp>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8142" y="7274255"/>
            <a:ext cx="562952" cy="590526"/>
          </a:xfrm>
          <a:prstGeom prst="rect">
            <a:avLst/>
          </a:prstGeom>
        </p:spPr>
      </p:pic>
      <p:sp>
        <p:nvSpPr>
          <p:cNvPr id="19" name="Rectangle 18"/>
          <p:cNvSpPr/>
          <p:nvPr/>
        </p:nvSpPr>
        <p:spPr>
          <a:xfrm>
            <a:off x="1135547" y="7397696"/>
            <a:ext cx="1935145" cy="373757"/>
          </a:xfrm>
          <a:prstGeom prst="rect">
            <a:avLst/>
          </a:prstGeom>
        </p:spPr>
        <p:txBody>
          <a:bodyPr wrap="none">
            <a:spAutoFit/>
          </a:bodyPr>
          <a:lstStyle/>
          <a:p>
            <a:pPr>
              <a:lnSpc>
                <a:spcPct val="107000"/>
              </a:lnSpc>
              <a:spcAft>
                <a:spcPts val="800"/>
              </a:spcAft>
            </a:pPr>
            <a:r>
              <a:rPr lang="en-IN" u="none" strike="noStrike" dirty="0" smtClean="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0"/>
              </a:rPr>
              <a:t>+</a:t>
            </a:r>
            <a:r>
              <a:rPr lang="en-IN" b="1" u="none" strike="noStrike" dirty="0" smtClean="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0"/>
              </a:rPr>
              <a:t>91-9599086977</a:t>
            </a:r>
            <a:endParaRPr lang="en-IN"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426</Words>
  <Application>Microsoft Office PowerPoint</Application>
  <PresentationFormat>Custom</PresentationFormat>
  <Paragraphs>72</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Arial-Regular</vt:lpstr>
      <vt:lpstr>Calibri</vt:lpstr>
      <vt:lpstr>Montserrat</vt:lpstr>
      <vt:lpstr>Times New Roman</vt:lpstr>
      <vt:lpstr>思源黑体-思源黑体-Bold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user</cp:lastModifiedBy>
  <cp:revision>4</cp:revision>
  <dcterms:created xsi:type="dcterms:W3CDTF">2025-09-15T11:31:39Z</dcterms:created>
  <dcterms:modified xsi:type="dcterms:W3CDTF">2025-09-15T11:51:32Z</dcterms:modified>
</cp:coreProperties>
</file>