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Lst>
  <p:sldSz cx="18288000" cy="10287000"/>
  <p:notesSz cx="6858000" cy="9144000"/>
  <p:embeddedFontLst>
    <p:embeddedFont>
      <p:font typeface="Bebas Neue Bold" charset="0"/>
      <p:regular r:id="rId8"/>
    </p:embeddedFont>
    <p:embeddedFont>
      <p:font typeface="Montserrat" charset="0"/>
      <p:regular r:id="rId9"/>
    </p:embeddedFont>
    <p:embeddedFont>
      <p:font typeface="Montserrat Bold" charset="0"/>
      <p:regular r:id="rId10"/>
    </p:embeddedFont>
    <p:embeddedFont>
      <p:font typeface="Calibri"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22" autoAdjust="0"/>
  </p:normalViewPr>
  <p:slideViewPr>
    <p:cSldViewPr>
      <p:cViewPr varScale="1">
        <p:scale>
          <a:sx n="46" d="100"/>
          <a:sy n="46" d="100"/>
        </p:scale>
        <p:origin x="-75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5.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dubai-divorce-lawyer.com"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hyperlink" Target="mailto:proconsult.familylaw@uaeahead.com" TargetMode="External"/><Relationship Id="rId5" Type="http://schemas.openxmlformats.org/officeDocument/2006/relationships/image" Target="../media/image7.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64448" y="1608272"/>
            <a:ext cx="7775522" cy="777552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a:stretch>
            </a:blipFill>
            <a:ln w="28575" cap="sq">
              <a:solidFill>
                <a:srgbClr val="000000"/>
              </a:solidFill>
              <a:prstDash val="solid"/>
              <a:miter/>
            </a:ln>
          </p:spPr>
        </p:sp>
      </p:grpSp>
      <p:sp>
        <p:nvSpPr>
          <p:cNvPr id="4" name="AutoShape 4"/>
          <p:cNvSpPr/>
          <p:nvPr/>
        </p:nvSpPr>
        <p:spPr>
          <a:xfrm>
            <a:off x="11120907" y="7921788"/>
            <a:ext cx="4142230" cy="0"/>
          </a:xfrm>
          <a:prstGeom prst="line">
            <a:avLst/>
          </a:prstGeom>
          <a:ln w="57150" cap="flat">
            <a:solidFill>
              <a:srgbClr val="BB8161"/>
            </a:solidFill>
            <a:prstDash val="solid"/>
            <a:headEnd type="none" w="sm" len="sm"/>
            <a:tailEnd type="none" w="sm" len="sm"/>
          </a:ln>
        </p:spPr>
      </p:sp>
      <p:sp>
        <p:nvSpPr>
          <p:cNvPr id="5" name="TextBox 5"/>
          <p:cNvSpPr txBox="1"/>
          <p:nvPr/>
        </p:nvSpPr>
        <p:spPr>
          <a:xfrm>
            <a:off x="8897766" y="3291842"/>
            <a:ext cx="8967242" cy="3893816"/>
          </a:xfrm>
          <a:prstGeom prst="rect">
            <a:avLst/>
          </a:prstGeom>
        </p:spPr>
        <p:txBody>
          <a:bodyPr lIns="0" tIns="0" rIns="0" bIns="0" rtlCol="0" anchor="t">
            <a:spAutoFit/>
          </a:bodyPr>
          <a:lstStyle/>
          <a:p>
            <a:pPr algn="l">
              <a:lnSpc>
                <a:spcPts val="7439"/>
              </a:lnSpc>
            </a:pPr>
            <a:r>
              <a:rPr lang="en-US" sz="7999" b="1" spc="-87">
                <a:solidFill>
                  <a:srgbClr val="000000"/>
                </a:solidFill>
                <a:latin typeface="Bebas Neue Bold"/>
                <a:ea typeface="Bebas Neue Bold"/>
                <a:cs typeface="Bebas Neue Bold"/>
                <a:sym typeface="Bebas Neue Bold"/>
              </a:rPr>
              <a:t>Best Legal Consultants in Dubai – Trusted Legal Support for Individuals and Businesses</a:t>
            </a:r>
          </a:p>
        </p:txBody>
      </p:sp>
      <p:sp>
        <p:nvSpPr>
          <p:cNvPr id="6" name="TextBox 6"/>
          <p:cNvSpPr txBox="1"/>
          <p:nvPr/>
        </p:nvSpPr>
        <p:spPr>
          <a:xfrm>
            <a:off x="10560200" y="8422094"/>
            <a:ext cx="5087174" cy="413741"/>
          </a:xfrm>
          <a:prstGeom prst="rect">
            <a:avLst/>
          </a:prstGeom>
        </p:spPr>
        <p:txBody>
          <a:bodyPr lIns="0" tIns="0" rIns="0" bIns="0" rtlCol="0" anchor="t">
            <a:spAutoFit/>
          </a:bodyPr>
          <a:lstStyle/>
          <a:p>
            <a:pPr algn="l">
              <a:lnSpc>
                <a:spcPts val="3445"/>
              </a:lnSpc>
              <a:spcBef>
                <a:spcPct val="0"/>
              </a:spcBef>
            </a:pPr>
            <a:r>
              <a:rPr lang="en-US" sz="2460">
                <a:solidFill>
                  <a:srgbClr val="000000"/>
                </a:solidFill>
                <a:latin typeface="Montserrat"/>
                <a:ea typeface="Montserrat"/>
                <a:cs typeface="Montserrat"/>
                <a:sym typeface="Montserrat"/>
              </a:rPr>
              <a:t>www.dubai-divorce-lawyer.com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8762" y="675996"/>
            <a:ext cx="7145714" cy="9346048"/>
            <a:chOff x="0" y="0"/>
            <a:chExt cx="812800" cy="1063080"/>
          </a:xfrm>
        </p:grpSpPr>
        <p:sp>
          <p:nvSpPr>
            <p:cNvPr id="3" name="Freeform 3"/>
            <p:cNvSpPr/>
            <p:nvPr/>
          </p:nvSpPr>
          <p:spPr>
            <a:xfrm>
              <a:off x="0" y="0"/>
              <a:ext cx="812800" cy="1063080"/>
            </a:xfrm>
            <a:custGeom>
              <a:avLst/>
              <a:gdLst/>
              <a:ahLst/>
              <a:cxnLst/>
              <a:rect l="l" t="t" r="r" b="b"/>
              <a:pathLst>
                <a:path w="812800" h="1063080">
                  <a:moveTo>
                    <a:pt x="0" y="0"/>
                  </a:moveTo>
                  <a:lnTo>
                    <a:pt x="812800" y="0"/>
                  </a:lnTo>
                  <a:lnTo>
                    <a:pt x="812800" y="1063080"/>
                  </a:lnTo>
                  <a:lnTo>
                    <a:pt x="0" y="1063080"/>
                  </a:lnTo>
                  <a:close/>
                </a:path>
              </a:pathLst>
            </a:custGeom>
            <a:blipFill>
              <a:blip r:embed="rId2"/>
              <a:stretch>
                <a:fillRect l="-107202" r="-107202"/>
              </a:stretch>
            </a:blipFill>
          </p:spPr>
        </p:sp>
      </p:grpSp>
      <p:sp>
        <p:nvSpPr>
          <p:cNvPr id="4" name="TextBox 4"/>
          <p:cNvSpPr txBox="1"/>
          <p:nvPr/>
        </p:nvSpPr>
        <p:spPr>
          <a:xfrm>
            <a:off x="8263740" y="1199950"/>
            <a:ext cx="9631972" cy="3051175"/>
          </a:xfrm>
          <a:prstGeom prst="rect">
            <a:avLst/>
          </a:prstGeom>
        </p:spPr>
        <p:txBody>
          <a:bodyPr lIns="0" tIns="0" rIns="0" bIns="0" rtlCol="0" anchor="t">
            <a:spAutoFit/>
          </a:bodyPr>
          <a:lstStyle/>
          <a:p>
            <a:pPr algn="just">
              <a:lnSpc>
                <a:spcPts val="3500"/>
              </a:lnSpc>
            </a:pPr>
            <a:r>
              <a:rPr lang="en-US" sz="2500">
                <a:solidFill>
                  <a:srgbClr val="000000"/>
                </a:solidFill>
                <a:latin typeface="Montserrat"/>
                <a:ea typeface="Montserrat"/>
                <a:cs typeface="Montserrat"/>
                <a:sym typeface="Montserrat"/>
              </a:rPr>
              <a:t>ProConsult Advocates &amp; Legal Consultants provides practical and result-oriented legal consultation to client</a:t>
            </a:r>
            <a:r>
              <a:rPr lang="en-US" sz="2500" u="none">
                <a:solidFill>
                  <a:srgbClr val="000000"/>
                </a:solidFill>
                <a:latin typeface="Montserrat"/>
                <a:ea typeface="Montserrat"/>
                <a:cs typeface="Montserrat"/>
                <a:sym typeface="Montserrat"/>
              </a:rPr>
              <a:t>s in Dubai.</a:t>
            </a:r>
            <a:r>
              <a:rPr lang="en-US" sz="2500">
                <a:solidFill>
                  <a:srgbClr val="000000"/>
                </a:solidFill>
                <a:latin typeface="Montserrat"/>
                <a:ea typeface="Montserrat"/>
                <a:cs typeface="Montserrat"/>
                <a:sym typeface="Montserrat"/>
              </a:rPr>
              <a:t> The firm's focus is not just on providing legal advice but on understanding the client's situation and providing workable solutions. Whether it's for individual clients or business owners, every case is handled with a professional approach.</a:t>
            </a:r>
          </a:p>
        </p:txBody>
      </p:sp>
      <p:sp>
        <p:nvSpPr>
          <p:cNvPr id="5" name="TextBox 5"/>
          <p:cNvSpPr txBox="1"/>
          <p:nvPr/>
        </p:nvSpPr>
        <p:spPr>
          <a:xfrm>
            <a:off x="8263740" y="4572218"/>
            <a:ext cx="9640239" cy="4356101"/>
          </a:xfrm>
          <a:prstGeom prst="rect">
            <a:avLst/>
          </a:prstGeom>
        </p:spPr>
        <p:txBody>
          <a:bodyPr lIns="0" tIns="0" rIns="0" bIns="0" rtlCol="0" anchor="t">
            <a:spAutoFit/>
          </a:bodyPr>
          <a:lstStyle/>
          <a:p>
            <a:pPr algn="just">
              <a:lnSpc>
                <a:spcPts val="3499"/>
              </a:lnSpc>
            </a:pPr>
            <a:r>
              <a:rPr lang="en-US" sz="2499">
                <a:solidFill>
                  <a:srgbClr val="000000"/>
                </a:solidFill>
                <a:latin typeface="Montserrat"/>
                <a:ea typeface="Montserrat"/>
                <a:cs typeface="Montserrat"/>
                <a:sym typeface="Montserrat"/>
              </a:rPr>
              <a:t>Dubai is an international business hub where new startups, companies, and investors enter every year. In such an environment, legal compliance becomes very important. Matters like company formation, contract drafting, partnership agreements, and dispute management require</a:t>
            </a:r>
            <a:r>
              <a:rPr lang="en-US" sz="2499" u="none">
                <a:solidFill>
                  <a:srgbClr val="000000"/>
                </a:solidFill>
                <a:latin typeface="Montserrat"/>
                <a:ea typeface="Montserrat"/>
                <a:cs typeface="Montserrat"/>
                <a:sym typeface="Montserrat"/>
              </a:rPr>
              <a:t> experienc</a:t>
            </a:r>
            <a:r>
              <a:rPr lang="en-US" sz="2499">
                <a:solidFill>
                  <a:srgbClr val="000000"/>
                </a:solidFill>
                <a:latin typeface="Montserrat"/>
                <a:ea typeface="Montserrat"/>
                <a:cs typeface="Montserrat"/>
                <a:sym typeface="Montserrat"/>
              </a:rPr>
              <a:t>ed</a:t>
            </a:r>
            <a:r>
              <a:rPr lang="en-US" sz="2499" u="none">
                <a:solidFill>
                  <a:srgbClr val="000000"/>
                </a:solidFill>
                <a:latin typeface="Montserrat"/>
                <a:ea typeface="Montserrat"/>
                <a:cs typeface="Montserrat"/>
                <a:sym typeface="Montserrat"/>
              </a:rPr>
              <a:t> consu</a:t>
            </a:r>
            <a:r>
              <a:rPr lang="en-US" sz="2499">
                <a:solidFill>
                  <a:srgbClr val="000000"/>
                </a:solidFill>
                <a:latin typeface="Montserrat"/>
                <a:ea typeface="Montserrat"/>
                <a:cs typeface="Montserrat"/>
                <a:sym typeface="Montserrat"/>
              </a:rPr>
              <a:t>l</a:t>
            </a:r>
            <a:r>
              <a:rPr lang="en-US" sz="2499" u="none">
                <a:solidFill>
                  <a:srgbClr val="000000"/>
                </a:solidFill>
                <a:latin typeface="Montserrat"/>
                <a:ea typeface="Montserrat"/>
                <a:cs typeface="Montserrat"/>
                <a:sym typeface="Montserrat"/>
              </a:rPr>
              <a:t>tan</a:t>
            </a:r>
            <a:r>
              <a:rPr lang="en-US" sz="2499">
                <a:solidFill>
                  <a:srgbClr val="000000"/>
                </a:solidFill>
                <a:latin typeface="Montserrat"/>
                <a:ea typeface="Montserrat"/>
                <a:cs typeface="Montserrat"/>
                <a:sym typeface="Montserrat"/>
              </a:rPr>
              <a:t>ts. Therefore, many businesses prefer the </a:t>
            </a:r>
            <a:r>
              <a:rPr lang="en-US" sz="2499" b="1">
                <a:solidFill>
                  <a:srgbClr val="000000"/>
                </a:solidFill>
                <a:latin typeface="Montserrat Bold"/>
                <a:ea typeface="Montserrat Bold"/>
                <a:cs typeface="Montserrat Bold"/>
                <a:sym typeface="Montserrat Bold"/>
                <a:hlinkClick r:id="rId3" tooltip="https://dubai-divorce-lawyer.com"/>
              </a:rPr>
              <a:t>best legal consultants in Dubai</a:t>
            </a:r>
            <a:r>
              <a:rPr lang="en-US" sz="2499">
                <a:solidFill>
                  <a:srgbClr val="000000"/>
                </a:solidFill>
                <a:latin typeface="Montserrat"/>
                <a:ea typeface="Montserrat"/>
                <a:cs typeface="Montserrat"/>
                <a:sym typeface="Montserrat"/>
              </a:rPr>
              <a:t> for reliable guidance. ProConsult Advocates &amp; Legal Consultants support companies in understanding the legal structure and following regulations.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27529" y="-1399888"/>
            <a:ext cx="9571529" cy="11686888"/>
          </a:xfrm>
          <a:prstGeom prst="rect">
            <a:avLst/>
          </a:prstGeom>
        </p:spPr>
        <p:txBody>
          <a:bodyPr lIns="50800" tIns="50800" rIns="50800" bIns="50800" rtlCol="0" anchor="ctr"/>
          <a:lstStyle/>
          <a:p>
            <a:pPr algn="ctr">
              <a:lnSpc>
                <a:spcPts val="2659"/>
              </a:lnSpc>
            </a:pPr>
            <a:endParaRPr/>
          </a:p>
        </p:txBody>
      </p:sp>
      <p:grpSp>
        <p:nvGrpSpPr>
          <p:cNvPr id="5" name="Group 5"/>
          <p:cNvGrpSpPr/>
          <p:nvPr/>
        </p:nvGrpSpPr>
        <p:grpSpPr>
          <a:xfrm>
            <a:off x="9696768" y="360074"/>
            <a:ext cx="8259106" cy="9566852"/>
            <a:chOff x="0" y="0"/>
            <a:chExt cx="781378" cy="905101"/>
          </a:xfrm>
        </p:grpSpPr>
        <p:sp>
          <p:nvSpPr>
            <p:cNvPr id="6" name="Freeform 6"/>
            <p:cNvSpPr/>
            <p:nvPr/>
          </p:nvSpPr>
          <p:spPr>
            <a:xfrm>
              <a:off x="0" y="0"/>
              <a:ext cx="781378" cy="905101"/>
            </a:xfrm>
            <a:custGeom>
              <a:avLst/>
              <a:gdLst/>
              <a:ahLst/>
              <a:cxnLst/>
              <a:rect l="l" t="t" r="r" b="b"/>
              <a:pathLst>
                <a:path w="781378" h="905101">
                  <a:moveTo>
                    <a:pt x="0" y="0"/>
                  </a:moveTo>
                  <a:lnTo>
                    <a:pt x="781378" y="0"/>
                  </a:lnTo>
                  <a:lnTo>
                    <a:pt x="781378" y="905101"/>
                  </a:lnTo>
                  <a:lnTo>
                    <a:pt x="0" y="905101"/>
                  </a:lnTo>
                  <a:close/>
                </a:path>
              </a:pathLst>
            </a:custGeom>
            <a:blipFill>
              <a:blip r:embed="rId2"/>
              <a:stretch>
                <a:fillRect l="-88892" r="-88892"/>
              </a:stretch>
            </a:blipFill>
          </p:spPr>
        </p:sp>
      </p:grpSp>
      <p:sp>
        <p:nvSpPr>
          <p:cNvPr id="7" name="TextBox 7"/>
          <p:cNvSpPr txBox="1"/>
          <p:nvPr/>
        </p:nvSpPr>
        <p:spPr>
          <a:xfrm>
            <a:off x="551269" y="1600556"/>
            <a:ext cx="8267812" cy="3329941"/>
          </a:xfrm>
          <a:prstGeom prst="rect">
            <a:avLst/>
          </a:prstGeom>
        </p:spPr>
        <p:txBody>
          <a:bodyPr lIns="0" tIns="0" rIns="0" bIns="0" rtlCol="0" anchor="t">
            <a:spAutoFit/>
          </a:bodyPr>
          <a:lstStyle/>
          <a:p>
            <a:pPr algn="just">
              <a:lnSpc>
                <a:spcPts val="3359"/>
              </a:lnSpc>
            </a:pPr>
            <a:r>
              <a:rPr lang="en-US" sz="2399">
                <a:solidFill>
                  <a:srgbClr val="000000"/>
                </a:solidFill>
                <a:latin typeface="Montserrat"/>
                <a:ea typeface="Montserrat"/>
                <a:cs typeface="Montserrat"/>
                <a:sym typeface="Montserrat"/>
              </a:rPr>
              <a:t>Apart from business, personal legal matters can also be challenging for people. Clear advice is essential in situations like family disputes, property issues, employment concerns, or legal documentation. ProConsult Advocates &amp; Legal Consultants' approach is simple and client-focused, providing step-by-step guidance to each client to clearly understand their situation.</a:t>
            </a:r>
          </a:p>
        </p:txBody>
      </p:sp>
      <p:sp>
        <p:nvSpPr>
          <p:cNvPr id="8" name="TextBox 8"/>
          <p:cNvSpPr txBox="1"/>
          <p:nvPr/>
        </p:nvSpPr>
        <p:spPr>
          <a:xfrm>
            <a:off x="551269" y="5720658"/>
            <a:ext cx="8267812" cy="3329941"/>
          </a:xfrm>
          <a:prstGeom prst="rect">
            <a:avLst/>
          </a:prstGeom>
        </p:spPr>
        <p:txBody>
          <a:bodyPr lIns="0" tIns="0" rIns="0" bIns="0" rtlCol="0" anchor="t">
            <a:spAutoFit/>
          </a:bodyPr>
          <a:lstStyle/>
          <a:p>
            <a:pPr algn="just">
              <a:lnSpc>
                <a:spcPts val="3359"/>
              </a:lnSpc>
            </a:pPr>
            <a:r>
              <a:rPr lang="en-US" sz="2399">
                <a:solidFill>
                  <a:srgbClr val="000000"/>
                </a:solidFill>
                <a:latin typeface="Montserrat"/>
                <a:ea typeface="Montserrat"/>
                <a:cs typeface="Montserrat"/>
                <a:sym typeface="Montserrat"/>
              </a:rPr>
              <a:t>Transparency is an important part of professional legal consultancy. Clients should receive proper information regarding the progress of their case and their legal</a:t>
            </a:r>
            <a:r>
              <a:rPr lang="en-US" sz="2399" u="none">
                <a:solidFill>
                  <a:srgbClr val="000000"/>
                </a:solidFill>
                <a:latin typeface="Montserrat"/>
                <a:ea typeface="Montserrat"/>
                <a:cs typeface="Montserrat"/>
                <a:sym typeface="Montserrat"/>
              </a:rPr>
              <a:t> </a:t>
            </a:r>
            <a:r>
              <a:rPr lang="en-US" sz="2399">
                <a:solidFill>
                  <a:srgbClr val="000000"/>
                </a:solidFill>
                <a:latin typeface="Montserrat"/>
                <a:ea typeface="Montserrat"/>
                <a:cs typeface="Montserrat"/>
                <a:sym typeface="Montserrat"/>
              </a:rPr>
              <a:t>opt</a:t>
            </a:r>
            <a:r>
              <a:rPr lang="en-US" sz="2399" u="none">
                <a:solidFill>
                  <a:srgbClr val="000000"/>
                </a:solidFill>
                <a:latin typeface="Montserrat"/>
                <a:ea typeface="Montserrat"/>
                <a:cs typeface="Montserrat"/>
                <a:sym typeface="Montserrat"/>
              </a:rPr>
              <a:t>io</a:t>
            </a:r>
            <a:r>
              <a:rPr lang="en-US" sz="2399">
                <a:solidFill>
                  <a:srgbClr val="000000"/>
                </a:solidFill>
                <a:latin typeface="Montserrat"/>
                <a:ea typeface="Montserrat"/>
                <a:cs typeface="Montserrat"/>
                <a:sym typeface="Montserrat"/>
              </a:rPr>
              <a:t>ns.</a:t>
            </a:r>
            <a:r>
              <a:rPr lang="en-US" sz="2399" u="none">
                <a:solidFill>
                  <a:srgbClr val="000000"/>
                </a:solidFill>
                <a:latin typeface="Montserrat"/>
                <a:ea typeface="Montserrat"/>
                <a:cs typeface="Montserrat"/>
                <a:sym typeface="Montserrat"/>
              </a:rPr>
              <a:t> This appr</a:t>
            </a:r>
            <a:r>
              <a:rPr lang="en-US" sz="2399">
                <a:solidFill>
                  <a:srgbClr val="000000"/>
                </a:solidFill>
                <a:latin typeface="Montserrat"/>
                <a:ea typeface="Montserrat"/>
                <a:cs typeface="Montserrat"/>
                <a:sym typeface="Montserrat"/>
              </a:rPr>
              <a:t>oach has helped ProConsult Advocates &amp; Legal Consultants build a strong reputation in Dubai. The firm's aim is to provide clients with practical solutions and avoid unnecessary legal complications.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69957" y="1028700"/>
            <a:ext cx="5598367" cy="8229600"/>
          </a:xfrm>
          <a:custGeom>
            <a:avLst/>
            <a:gdLst/>
            <a:ahLst/>
            <a:cxnLst/>
            <a:rect l="l" t="t" r="r" b="b"/>
            <a:pathLst>
              <a:path w="5598367" h="8229600">
                <a:moveTo>
                  <a:pt x="0" y="0"/>
                </a:moveTo>
                <a:lnTo>
                  <a:pt x="5598367" y="0"/>
                </a:lnTo>
                <a:lnTo>
                  <a:pt x="5598367" y="8229600"/>
                </a:lnTo>
                <a:lnTo>
                  <a:pt x="0" y="8229600"/>
                </a:lnTo>
                <a:lnTo>
                  <a:pt x="0" y="0"/>
                </a:lnTo>
                <a:close/>
              </a:path>
            </a:pathLst>
          </a:custGeom>
          <a:blipFill>
            <a:blip r:embed="rId2"/>
            <a:stretch>
              <a:fillRect/>
            </a:stretch>
          </a:blipFill>
        </p:spPr>
      </p:sp>
      <p:sp>
        <p:nvSpPr>
          <p:cNvPr id="3" name="TextBox 3"/>
          <p:cNvSpPr txBox="1"/>
          <p:nvPr/>
        </p:nvSpPr>
        <p:spPr>
          <a:xfrm>
            <a:off x="9737133" y="1285466"/>
            <a:ext cx="7334660" cy="2910840"/>
          </a:xfrm>
          <a:prstGeom prst="rect">
            <a:avLst/>
          </a:prstGeom>
        </p:spPr>
        <p:txBody>
          <a:bodyPr lIns="0" tIns="0" rIns="0" bIns="0" rtlCol="0" anchor="t">
            <a:spAutoFit/>
          </a:bodyPr>
          <a:lstStyle/>
          <a:p>
            <a:pPr algn="just">
              <a:lnSpc>
                <a:spcPts val="3359"/>
              </a:lnSpc>
            </a:pPr>
            <a:r>
              <a:rPr lang="en-US" sz="2399">
                <a:solidFill>
                  <a:srgbClr val="000000"/>
                </a:solidFill>
                <a:latin typeface="Montserrat"/>
                <a:ea typeface="Montserrat"/>
                <a:cs typeface="Montserrat"/>
                <a:sym typeface="Montserrat"/>
              </a:rPr>
              <a:t>In today's competitive environment, both businesses and individuals need a reliable legal partner. When a legal consultant is experienced and well-versed in UAE laws, the legal process becomes much smoother. For this reason, many clients choose the Best Legal Consultants in Dubai for professional assistance.</a:t>
            </a:r>
          </a:p>
        </p:txBody>
      </p:sp>
      <p:sp>
        <p:nvSpPr>
          <p:cNvPr id="4" name="TextBox 4"/>
          <p:cNvSpPr txBox="1"/>
          <p:nvPr/>
        </p:nvSpPr>
        <p:spPr>
          <a:xfrm>
            <a:off x="9737133" y="4927786"/>
            <a:ext cx="7334660" cy="3749040"/>
          </a:xfrm>
          <a:prstGeom prst="rect">
            <a:avLst/>
          </a:prstGeom>
        </p:spPr>
        <p:txBody>
          <a:bodyPr lIns="0" tIns="0" rIns="0" bIns="0" rtlCol="0" anchor="t">
            <a:spAutoFit/>
          </a:bodyPr>
          <a:lstStyle/>
          <a:p>
            <a:pPr algn="just">
              <a:lnSpc>
                <a:spcPts val="3359"/>
              </a:lnSpc>
            </a:pPr>
            <a:r>
              <a:rPr lang="en-US" sz="2400">
                <a:solidFill>
                  <a:srgbClr val="000000"/>
                </a:solidFill>
                <a:latin typeface="Montserrat"/>
                <a:ea typeface="Montserrat"/>
                <a:cs typeface="Montserrat"/>
                <a:sym typeface="Montserrat"/>
              </a:rPr>
              <a:t>If you are looking for reliable legal consultation in Dubai, you can contact ProConsult Advocates &amp; Legal Consultants. The f</a:t>
            </a:r>
            <a:r>
              <a:rPr lang="en-US" sz="2400" u="none">
                <a:solidFill>
                  <a:srgbClr val="000000"/>
                </a:solidFill>
                <a:latin typeface="Montserrat"/>
                <a:ea typeface="Montserrat"/>
                <a:cs typeface="Montserrat"/>
                <a:sym typeface="Montserrat"/>
              </a:rPr>
              <a:t>irm </a:t>
            </a:r>
            <a:r>
              <a:rPr lang="en-US" sz="2400">
                <a:solidFill>
                  <a:srgbClr val="000000"/>
                </a:solidFill>
                <a:latin typeface="Montserrat"/>
                <a:ea typeface="Montserrat"/>
                <a:cs typeface="Montserrat"/>
                <a:sym typeface="Montserrat"/>
              </a:rPr>
              <a:t>prov</a:t>
            </a:r>
            <a:r>
              <a:rPr lang="en-US" sz="2400" u="none">
                <a:solidFill>
                  <a:srgbClr val="000000"/>
                </a:solidFill>
                <a:latin typeface="Montserrat"/>
                <a:ea typeface="Montserrat"/>
                <a:cs typeface="Montserrat"/>
                <a:sym typeface="Montserrat"/>
              </a:rPr>
              <a:t>i</a:t>
            </a:r>
            <a:r>
              <a:rPr lang="en-US" sz="2400">
                <a:solidFill>
                  <a:srgbClr val="000000"/>
                </a:solidFill>
                <a:latin typeface="Montserrat"/>
                <a:ea typeface="Montserrat"/>
                <a:cs typeface="Montserrat"/>
                <a:sym typeface="Montserrat"/>
              </a:rPr>
              <a:t>des experienced legal support and practical guidance. For more information or consultation, you can call directly: (+971) 4 3298711. Their team will be ready to provide you with professional advice based on your legal matters.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1936953" y="1913867"/>
            <a:ext cx="12821104" cy="6830230"/>
            <a:chOff x="0" y="0"/>
            <a:chExt cx="3376826" cy="1798957"/>
          </a:xfrm>
        </p:grpSpPr>
        <p:sp>
          <p:nvSpPr>
            <p:cNvPr id="4" name="Freeform 4"/>
            <p:cNvSpPr/>
            <p:nvPr/>
          </p:nvSpPr>
          <p:spPr>
            <a:xfrm>
              <a:off x="0" y="0"/>
              <a:ext cx="3376826" cy="1798957"/>
            </a:xfrm>
            <a:custGeom>
              <a:avLst/>
              <a:gdLst/>
              <a:ahLst/>
              <a:cxnLst/>
              <a:rect l="l" t="t" r="r" b="b"/>
              <a:pathLst>
                <a:path w="3376826" h="1798957">
                  <a:moveTo>
                    <a:pt x="3376826" y="30796"/>
                  </a:moveTo>
                  <a:lnTo>
                    <a:pt x="3376826" y="1768161"/>
                  </a:lnTo>
                  <a:cubicBezTo>
                    <a:pt x="3376826" y="1776328"/>
                    <a:pt x="3373582" y="1784161"/>
                    <a:pt x="3367806" y="1789937"/>
                  </a:cubicBezTo>
                  <a:cubicBezTo>
                    <a:pt x="3362031" y="1795712"/>
                    <a:pt x="3354198" y="1798957"/>
                    <a:pt x="3346030" y="1798957"/>
                  </a:cubicBezTo>
                  <a:lnTo>
                    <a:pt x="30796" y="1798957"/>
                  </a:lnTo>
                  <a:cubicBezTo>
                    <a:pt x="22628" y="1798957"/>
                    <a:pt x="14795" y="1795712"/>
                    <a:pt x="9020" y="1789937"/>
                  </a:cubicBezTo>
                  <a:cubicBezTo>
                    <a:pt x="3245" y="1784161"/>
                    <a:pt x="0" y="1776328"/>
                    <a:pt x="0" y="1768161"/>
                  </a:cubicBezTo>
                  <a:lnTo>
                    <a:pt x="0" y="30796"/>
                  </a:lnTo>
                  <a:cubicBezTo>
                    <a:pt x="0" y="22628"/>
                    <a:pt x="3245" y="14795"/>
                    <a:pt x="9020" y="9020"/>
                  </a:cubicBezTo>
                  <a:cubicBezTo>
                    <a:pt x="14795" y="3245"/>
                    <a:pt x="22628" y="0"/>
                    <a:pt x="30796" y="0"/>
                  </a:cubicBezTo>
                  <a:lnTo>
                    <a:pt x="3346030" y="0"/>
                  </a:lnTo>
                  <a:cubicBezTo>
                    <a:pt x="3354198" y="0"/>
                    <a:pt x="3362031" y="3245"/>
                    <a:pt x="3367806" y="9020"/>
                  </a:cubicBezTo>
                  <a:cubicBezTo>
                    <a:pt x="3373582" y="14795"/>
                    <a:pt x="3376826" y="22628"/>
                    <a:pt x="3376826" y="30796"/>
                  </a:cubicBezTo>
                  <a:close/>
                </a:path>
              </a:pathLst>
            </a:custGeom>
            <a:solidFill>
              <a:srgbClr val="FEFEFF">
                <a:alpha val="40000"/>
              </a:srgbClr>
            </a:solidFill>
            <a:ln w="38100" cap="rnd">
              <a:solidFill>
                <a:srgbClr val="000000">
                  <a:alpha val="40000"/>
                </a:srgbClr>
              </a:solidFill>
              <a:prstDash val="solid"/>
              <a:round/>
            </a:ln>
          </p:spPr>
        </p:sp>
        <p:sp>
          <p:nvSpPr>
            <p:cNvPr id="5" name="TextBox 5"/>
            <p:cNvSpPr txBox="1"/>
            <p:nvPr/>
          </p:nvSpPr>
          <p:spPr>
            <a:xfrm>
              <a:off x="0" y="-38100"/>
              <a:ext cx="3376826" cy="1837057"/>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4900733" y="2657342"/>
            <a:ext cx="7307716" cy="1519195"/>
          </a:xfrm>
          <a:prstGeom prst="rect">
            <a:avLst/>
          </a:prstGeom>
        </p:spPr>
        <p:txBody>
          <a:bodyPr lIns="0" tIns="0" rIns="0" bIns="0" rtlCol="0" anchor="t">
            <a:spAutoFit/>
          </a:bodyPr>
          <a:lstStyle/>
          <a:p>
            <a:pPr algn="l">
              <a:lnSpc>
                <a:spcPts val="10978"/>
              </a:lnSpc>
            </a:pPr>
            <a:r>
              <a:rPr lang="en-US" sz="11804" b="1">
                <a:solidFill>
                  <a:srgbClr val="000000"/>
                </a:solidFill>
                <a:latin typeface="Bebas Neue Bold"/>
                <a:ea typeface="Bebas Neue Bold"/>
                <a:cs typeface="Bebas Neue Bold"/>
                <a:sym typeface="Bebas Neue Bold"/>
              </a:rPr>
              <a:t> Contact Us</a:t>
            </a:r>
          </a:p>
        </p:txBody>
      </p:sp>
      <p:sp>
        <p:nvSpPr>
          <p:cNvPr id="7" name="Freeform 7"/>
          <p:cNvSpPr/>
          <p:nvPr/>
        </p:nvSpPr>
        <p:spPr>
          <a:xfrm>
            <a:off x="2419672" y="4023042"/>
            <a:ext cx="463567" cy="463567"/>
          </a:xfrm>
          <a:custGeom>
            <a:avLst/>
            <a:gdLst/>
            <a:ahLst/>
            <a:cxnLst/>
            <a:rect l="l" t="t" r="r" b="b"/>
            <a:pathLst>
              <a:path w="463567" h="463567">
                <a:moveTo>
                  <a:pt x="0" y="0"/>
                </a:moveTo>
                <a:lnTo>
                  <a:pt x="463567" y="0"/>
                </a:lnTo>
                <a:lnTo>
                  <a:pt x="463567" y="463567"/>
                </a:lnTo>
                <a:lnTo>
                  <a:pt x="0" y="46356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p:cNvSpPr/>
          <p:nvPr/>
        </p:nvSpPr>
        <p:spPr>
          <a:xfrm>
            <a:off x="2419672" y="5097199"/>
            <a:ext cx="463567" cy="463567"/>
          </a:xfrm>
          <a:custGeom>
            <a:avLst/>
            <a:gdLst/>
            <a:ahLst/>
            <a:cxnLst/>
            <a:rect l="l" t="t" r="r" b="b"/>
            <a:pathLst>
              <a:path w="463567" h="463567">
                <a:moveTo>
                  <a:pt x="0" y="0"/>
                </a:moveTo>
                <a:lnTo>
                  <a:pt x="463567" y="0"/>
                </a:lnTo>
                <a:lnTo>
                  <a:pt x="463567" y="463567"/>
                </a:lnTo>
                <a:lnTo>
                  <a:pt x="0" y="463567"/>
                </a:lnTo>
                <a:lnTo>
                  <a:pt x="0" y="0"/>
                </a:lnTo>
                <a:close/>
              </a:path>
            </a:pathLst>
          </a:custGeom>
          <a:blipFill>
            <a:blip r:embed="rId5" cstate="print">
              <a:extLst>
                <a:ext uri="{96DAC541-7B7A-43D3-8B79-37D633B846F1}">
                  <asvg:svgBlip xmlns:asvg="http://schemas.microsoft.com/office/drawing/2016/SVG/main" xmlns="" r:embed="rId6"/>
                </a:ext>
              </a:extLst>
            </a:blip>
            <a:stretch>
              <a:fillRect/>
            </a:stretch>
          </a:blipFill>
        </p:spPr>
      </p:sp>
      <p:sp>
        <p:nvSpPr>
          <p:cNvPr id="9" name="Freeform 9"/>
          <p:cNvSpPr/>
          <p:nvPr/>
        </p:nvSpPr>
        <p:spPr>
          <a:xfrm>
            <a:off x="2419672" y="6166387"/>
            <a:ext cx="463567" cy="463567"/>
          </a:xfrm>
          <a:custGeom>
            <a:avLst/>
            <a:gdLst/>
            <a:ahLst/>
            <a:cxnLst/>
            <a:rect l="l" t="t" r="r" b="b"/>
            <a:pathLst>
              <a:path w="463567" h="463567">
                <a:moveTo>
                  <a:pt x="0" y="0"/>
                </a:moveTo>
                <a:lnTo>
                  <a:pt x="463567" y="0"/>
                </a:lnTo>
                <a:lnTo>
                  <a:pt x="463567" y="463568"/>
                </a:lnTo>
                <a:lnTo>
                  <a:pt x="0" y="463568"/>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0" name="Freeform 10"/>
          <p:cNvSpPr/>
          <p:nvPr/>
        </p:nvSpPr>
        <p:spPr>
          <a:xfrm>
            <a:off x="2419672" y="7235576"/>
            <a:ext cx="463567" cy="463567"/>
          </a:xfrm>
          <a:custGeom>
            <a:avLst/>
            <a:gdLst/>
            <a:ahLst/>
            <a:cxnLst/>
            <a:rect l="l" t="t" r="r" b="b"/>
            <a:pathLst>
              <a:path w="463567" h="463567">
                <a:moveTo>
                  <a:pt x="0" y="0"/>
                </a:moveTo>
                <a:lnTo>
                  <a:pt x="463567" y="0"/>
                </a:lnTo>
                <a:lnTo>
                  <a:pt x="463567" y="463567"/>
                </a:lnTo>
                <a:lnTo>
                  <a:pt x="0" y="463567"/>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1" name="TextBox 11"/>
          <p:cNvSpPr txBox="1"/>
          <p:nvPr/>
        </p:nvSpPr>
        <p:spPr>
          <a:xfrm>
            <a:off x="3260331" y="4021718"/>
            <a:ext cx="4609744" cy="413741"/>
          </a:xfrm>
          <a:prstGeom prst="rect">
            <a:avLst/>
          </a:prstGeom>
        </p:spPr>
        <p:txBody>
          <a:bodyPr lIns="0" tIns="0" rIns="0" bIns="0" rtlCol="0" anchor="t">
            <a:spAutoFit/>
          </a:bodyPr>
          <a:lstStyle/>
          <a:p>
            <a:pPr algn="l">
              <a:lnSpc>
                <a:spcPts val="3445"/>
              </a:lnSpc>
              <a:spcBef>
                <a:spcPct val="0"/>
              </a:spcBef>
            </a:pPr>
            <a:r>
              <a:rPr lang="en-US" sz="2460">
                <a:solidFill>
                  <a:srgbClr val="000000"/>
                </a:solidFill>
                <a:latin typeface="Montserrat"/>
                <a:ea typeface="Montserrat"/>
                <a:cs typeface="Montserrat"/>
                <a:sym typeface="Montserrat"/>
              </a:rPr>
              <a:t>(+971) 4 3298711</a:t>
            </a:r>
          </a:p>
        </p:txBody>
      </p:sp>
      <p:sp>
        <p:nvSpPr>
          <p:cNvPr id="12" name="TextBox 12"/>
          <p:cNvSpPr txBox="1"/>
          <p:nvPr/>
        </p:nvSpPr>
        <p:spPr>
          <a:xfrm>
            <a:off x="3260331" y="5095875"/>
            <a:ext cx="5087174" cy="413741"/>
          </a:xfrm>
          <a:prstGeom prst="rect">
            <a:avLst/>
          </a:prstGeom>
        </p:spPr>
        <p:txBody>
          <a:bodyPr lIns="0" tIns="0" rIns="0" bIns="0" rtlCol="0" anchor="t">
            <a:spAutoFit/>
          </a:bodyPr>
          <a:lstStyle/>
          <a:p>
            <a:pPr algn="l">
              <a:lnSpc>
                <a:spcPts val="3445"/>
              </a:lnSpc>
              <a:spcBef>
                <a:spcPct val="0"/>
              </a:spcBef>
            </a:pPr>
            <a:r>
              <a:rPr lang="en-US" sz="2460">
                <a:solidFill>
                  <a:srgbClr val="000000"/>
                </a:solidFill>
                <a:latin typeface="Montserrat"/>
                <a:ea typeface="Montserrat"/>
                <a:cs typeface="Montserrat"/>
                <a:sym typeface="Montserrat"/>
              </a:rPr>
              <a:t>www.dubai-divorce-lawyer.com</a:t>
            </a:r>
          </a:p>
        </p:txBody>
      </p:sp>
      <p:sp>
        <p:nvSpPr>
          <p:cNvPr id="13" name="TextBox 13"/>
          <p:cNvSpPr txBox="1"/>
          <p:nvPr/>
        </p:nvSpPr>
        <p:spPr>
          <a:xfrm>
            <a:off x="3260331" y="6176784"/>
            <a:ext cx="5938247" cy="413741"/>
          </a:xfrm>
          <a:prstGeom prst="rect">
            <a:avLst/>
          </a:prstGeom>
        </p:spPr>
        <p:txBody>
          <a:bodyPr lIns="0" tIns="0" rIns="0" bIns="0" rtlCol="0" anchor="t">
            <a:spAutoFit/>
          </a:bodyPr>
          <a:lstStyle/>
          <a:p>
            <a:pPr algn="l">
              <a:lnSpc>
                <a:spcPts val="3445"/>
              </a:lnSpc>
              <a:spcBef>
                <a:spcPct val="0"/>
              </a:spcBef>
            </a:pPr>
            <a:r>
              <a:rPr lang="en-US" sz="2460">
                <a:solidFill>
                  <a:srgbClr val="000000"/>
                </a:solidFill>
                <a:latin typeface="Montserrat"/>
                <a:ea typeface="Montserrat"/>
                <a:cs typeface="Montserrat"/>
                <a:sym typeface="Montserrat"/>
                <a:hlinkClick r:id="rId11" tooltip="mailto:proconsult.familylaw@uaeahead.com"/>
              </a:rPr>
              <a:t>proconsult.familylaw@uaeahead.com</a:t>
            </a:r>
          </a:p>
        </p:txBody>
      </p:sp>
      <p:sp>
        <p:nvSpPr>
          <p:cNvPr id="14" name="TextBox 14"/>
          <p:cNvSpPr txBox="1"/>
          <p:nvPr/>
        </p:nvSpPr>
        <p:spPr>
          <a:xfrm>
            <a:off x="3260331" y="7022364"/>
            <a:ext cx="6522070" cy="842366"/>
          </a:xfrm>
          <a:prstGeom prst="rect">
            <a:avLst/>
          </a:prstGeom>
        </p:spPr>
        <p:txBody>
          <a:bodyPr lIns="0" tIns="0" rIns="0" bIns="0" rtlCol="0" anchor="t">
            <a:spAutoFit/>
          </a:bodyPr>
          <a:lstStyle/>
          <a:p>
            <a:pPr algn="l">
              <a:lnSpc>
                <a:spcPts val="3445"/>
              </a:lnSpc>
              <a:spcBef>
                <a:spcPct val="0"/>
              </a:spcBef>
            </a:pPr>
            <a:r>
              <a:rPr lang="en-US" sz="2460">
                <a:solidFill>
                  <a:srgbClr val="000000"/>
                </a:solidFill>
                <a:latin typeface="Montserrat"/>
                <a:ea typeface="Montserrat"/>
                <a:cs typeface="Montserrat"/>
                <a:sym typeface="Montserrat"/>
              </a:rPr>
              <a:t>Burj Khalifa blvd., Westburry Offices Tower, 7th Floor Office 707, Business Bay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290" b="-16290"/>
            </a:stretch>
          </a:blipFill>
        </p:spPr>
      </p:sp>
      <p:grpSp>
        <p:nvGrpSpPr>
          <p:cNvPr id="3" name="Group 3"/>
          <p:cNvGrpSpPr/>
          <p:nvPr/>
        </p:nvGrpSpPr>
        <p:grpSpPr>
          <a:xfrm>
            <a:off x="2974119" y="1634223"/>
            <a:ext cx="12339762" cy="2531241"/>
            <a:chOff x="0" y="0"/>
            <a:chExt cx="3249978" cy="666664"/>
          </a:xfrm>
        </p:grpSpPr>
        <p:sp>
          <p:nvSpPr>
            <p:cNvPr id="4" name="Freeform 4"/>
            <p:cNvSpPr/>
            <p:nvPr/>
          </p:nvSpPr>
          <p:spPr>
            <a:xfrm>
              <a:off x="0" y="0"/>
              <a:ext cx="3249979" cy="666664"/>
            </a:xfrm>
            <a:custGeom>
              <a:avLst/>
              <a:gdLst/>
              <a:ahLst/>
              <a:cxnLst/>
              <a:rect l="l" t="t" r="r" b="b"/>
              <a:pathLst>
                <a:path w="3249979" h="666664">
                  <a:moveTo>
                    <a:pt x="31997" y="0"/>
                  </a:moveTo>
                  <a:lnTo>
                    <a:pt x="3217981" y="0"/>
                  </a:lnTo>
                  <a:cubicBezTo>
                    <a:pt x="3235653" y="0"/>
                    <a:pt x="3249979" y="14326"/>
                    <a:pt x="3249979" y="31997"/>
                  </a:cubicBezTo>
                  <a:lnTo>
                    <a:pt x="3249979" y="634667"/>
                  </a:lnTo>
                  <a:cubicBezTo>
                    <a:pt x="3249979" y="652339"/>
                    <a:pt x="3235653" y="666664"/>
                    <a:pt x="3217981" y="666664"/>
                  </a:cubicBezTo>
                  <a:lnTo>
                    <a:pt x="31997" y="666664"/>
                  </a:lnTo>
                  <a:cubicBezTo>
                    <a:pt x="14326" y="666664"/>
                    <a:pt x="0" y="652339"/>
                    <a:pt x="0" y="634667"/>
                  </a:cubicBezTo>
                  <a:lnTo>
                    <a:pt x="0" y="31997"/>
                  </a:lnTo>
                  <a:cubicBezTo>
                    <a:pt x="0" y="14326"/>
                    <a:pt x="14326" y="0"/>
                    <a:pt x="31997" y="0"/>
                  </a:cubicBezTo>
                  <a:close/>
                </a:path>
              </a:pathLst>
            </a:custGeom>
            <a:solidFill>
              <a:srgbClr val="FFFFFF"/>
            </a:solidFill>
          </p:spPr>
        </p:sp>
        <p:sp>
          <p:nvSpPr>
            <p:cNvPr id="5" name="TextBox 5"/>
            <p:cNvSpPr txBox="1"/>
            <p:nvPr/>
          </p:nvSpPr>
          <p:spPr>
            <a:xfrm>
              <a:off x="0" y="-38100"/>
              <a:ext cx="3249978" cy="704764"/>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5932500" y="2094523"/>
            <a:ext cx="6423000" cy="1610641"/>
          </a:xfrm>
          <a:custGeom>
            <a:avLst/>
            <a:gdLst/>
            <a:ahLst/>
            <a:cxnLst/>
            <a:rect l="l" t="t" r="r" b="b"/>
            <a:pathLst>
              <a:path w="6423000" h="1610641">
                <a:moveTo>
                  <a:pt x="0" y="0"/>
                </a:moveTo>
                <a:lnTo>
                  <a:pt x="6423000" y="0"/>
                </a:lnTo>
                <a:lnTo>
                  <a:pt x="6423000" y="1610640"/>
                </a:lnTo>
                <a:lnTo>
                  <a:pt x="0" y="1610640"/>
                </a:lnTo>
                <a:lnTo>
                  <a:pt x="0" y="0"/>
                </a:lnTo>
                <a:close/>
              </a:path>
            </a:pathLst>
          </a:custGeom>
          <a:blipFill>
            <a:blip r:embed="rId3"/>
            <a:stretch>
              <a:fillRect/>
            </a:stretch>
          </a:blipFill>
        </p:spPr>
      </p:sp>
      <p:sp>
        <p:nvSpPr>
          <p:cNvPr id="7" name="TextBox 7"/>
          <p:cNvSpPr txBox="1"/>
          <p:nvPr/>
        </p:nvSpPr>
        <p:spPr>
          <a:xfrm>
            <a:off x="2796629" y="5434967"/>
            <a:ext cx="12694742" cy="2595074"/>
          </a:xfrm>
          <a:prstGeom prst="rect">
            <a:avLst/>
          </a:prstGeom>
        </p:spPr>
        <p:txBody>
          <a:bodyPr lIns="0" tIns="0" rIns="0" bIns="0" rtlCol="0" anchor="t">
            <a:spAutoFit/>
          </a:bodyPr>
          <a:lstStyle/>
          <a:p>
            <a:pPr algn="ctr">
              <a:lnSpc>
                <a:spcPts val="19070"/>
              </a:lnSpc>
            </a:pPr>
            <a:r>
              <a:rPr lang="en-US" sz="20506" b="1">
                <a:solidFill>
                  <a:srgbClr val="000000"/>
                </a:solidFill>
                <a:latin typeface="Bebas Neue Bold"/>
                <a:ea typeface="Bebas Neue Bold"/>
                <a:cs typeface="Bebas Neue Bold"/>
                <a:sym typeface="Bebas Neue Bold"/>
              </a:rPr>
              <a:t>Thank you</a:t>
            </a:r>
          </a:p>
        </p:txBody>
      </p:sp>
      <p:sp>
        <p:nvSpPr>
          <p:cNvPr id="8" name="TextBox 8"/>
          <p:cNvSpPr txBox="1"/>
          <p:nvPr/>
        </p:nvSpPr>
        <p:spPr>
          <a:xfrm>
            <a:off x="6173196" y="8411466"/>
            <a:ext cx="5087174" cy="413741"/>
          </a:xfrm>
          <a:prstGeom prst="rect">
            <a:avLst/>
          </a:prstGeom>
        </p:spPr>
        <p:txBody>
          <a:bodyPr lIns="0" tIns="0" rIns="0" bIns="0" rtlCol="0" anchor="t">
            <a:spAutoFit/>
          </a:bodyPr>
          <a:lstStyle/>
          <a:p>
            <a:pPr algn="l">
              <a:lnSpc>
                <a:spcPts val="3445"/>
              </a:lnSpc>
              <a:spcBef>
                <a:spcPct val="0"/>
              </a:spcBef>
            </a:pPr>
            <a:r>
              <a:rPr lang="en-US" sz="2460">
                <a:solidFill>
                  <a:srgbClr val="000000"/>
                </a:solidFill>
                <a:latin typeface="Montserrat"/>
                <a:ea typeface="Montserrat"/>
                <a:cs typeface="Montserrat"/>
                <a:sym typeface="Montserrat"/>
              </a:rPr>
              <a:t>www.dubai-divorce-lawyer.com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406</Words>
  <Application>Microsoft Office PowerPoint</Application>
  <PresentationFormat>Custom</PresentationFormat>
  <Paragraphs>15</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Bebas Neue Bold</vt:lpstr>
      <vt:lpstr>Montserrat</vt:lpstr>
      <vt:lpstr>Montserrat Bold</vt:lpstr>
      <vt:lpstr>Calibri</vt:lpstr>
      <vt:lpstr>Office Theme</vt:lpstr>
      <vt:lpstr>Slide 1</vt:lpstr>
      <vt:lpstr>Slide 2</vt:lpstr>
      <vt:lpstr>Slide 3</vt:lpstr>
      <vt:lpstr>Slide 4</vt:lpstr>
      <vt:lpstr>Slide 5</vt:lpstr>
      <vt:lpstr>Slide 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Legal Consultants in Dubai – Trusted Legal Support for Individuals and Businesses</dc:title>
  <cp:lastModifiedBy>admin</cp:lastModifiedBy>
  <cp:revision>2</cp:revision>
  <dcterms:created xsi:type="dcterms:W3CDTF">2006-08-16T00:00:00Z</dcterms:created>
  <dcterms:modified xsi:type="dcterms:W3CDTF">2026-03-17T05:34:11Z</dcterms:modified>
  <dc:identifier>DAG9tQ26tMw</dc:identifier>
</cp:coreProperties>
</file>