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Canva Sans Bold" charset="1" panose="020B0803030501040103"/>
      <p:regular r:id="rId28"/>
    </p:embeddedFont>
    <p:embeddedFont>
      <p:font typeface="Canva Sans" charset="1" panose="020B0503030501040103"/>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0" t="-6388" r="0" b="-6388"/>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13037"/>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When creative design, robust development, and effective UX come together, the result is a website that not only looks amazing but functions flawlessly and provides a seamless user experience. It's a trifecta that not only attracts visitors but keeps them engaged and encourages them to convert.</a:t>
            </a:r>
          </a:p>
          <a:p>
            <a:pPr algn="ctr">
              <a:lnSpc>
                <a:spcPts val="4373"/>
              </a:lnSpc>
              <a:spcBef>
                <a:spcPct val="0"/>
              </a:spcBef>
            </a:pPr>
            <a:r>
              <a:rPr lang="en-US" sz="2733">
                <a:solidFill>
                  <a:srgbClr val="000000"/>
                </a:solidFill>
                <a:latin typeface="Canva Sans"/>
                <a:ea typeface="Canva Sans"/>
                <a:cs typeface="Canva Sans"/>
                <a:sym typeface="Canva Sans"/>
              </a:rPr>
              <a:t>In today’s competitive digital landscape, businesses must recognize the importance of this intersection. A website is a critical touchpoint for both customer acquisition and retention, so investing in all three elements is essential for long-term success.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Building websites for success is a balance between aesthetics, functionality, and user satisfaction.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760652"/>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focusing on creative design, robust development, and a seamless user experience, you create a site that stands out, works efficiently, and serves the needs of your audience. In the end, a well-rounded approach to web design and development is not just about making a pretty site—it’s about building a digital experience that delivers real value and drives business growth.</a:t>
            </a:r>
          </a:p>
        </p:txBody>
      </p:sp>
      <p:sp>
        <p:nvSpPr>
          <p:cNvPr name="TextBox 3" id="3"/>
          <p:cNvSpPr txBox="true"/>
          <p:nvPr/>
        </p:nvSpPr>
        <p:spPr>
          <a:xfrm rot="0">
            <a:off x="0" y="8475849"/>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How to Choose the Right Website Design and Development Company: Tips for Ensuring a Seamless, Scalable, and Secure Digital Presence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12979"/>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can be a game-changer for your business. Your website is often the first interaction potential customers have with your brand, so it needs to be more than just visually appealing. It must be functional, scalable, secure, and able to grow alongside your business. The process of finding a development partner that aligns with your vision can be overwhelming, but with the right guidance, you can ensure that your website not only looks great but works even better. Here are some tips to help you make the best choice.</a:t>
            </a:r>
          </a:p>
          <a:p>
            <a:pPr algn="ctr">
              <a:lnSpc>
                <a:spcPts val="3821"/>
              </a:lnSpc>
              <a:spcBef>
                <a:spcPct val="0"/>
              </a:spcBef>
            </a:pPr>
            <a:r>
              <a:rPr lang="en-US" sz="2729">
                <a:solidFill>
                  <a:srgbClr val="000000"/>
                </a:solidFill>
                <a:latin typeface="Canva Sans"/>
                <a:ea typeface="Canva Sans"/>
                <a:cs typeface="Canva Sans"/>
                <a:sym typeface="Canva Sans"/>
              </a:rPr>
              <a:t>1. Assess Your Needs and Objectives</a:t>
            </a:r>
          </a:p>
          <a:p>
            <a:pPr algn="ctr">
              <a:lnSpc>
                <a:spcPts val="3821"/>
              </a:lnSpc>
              <a:spcBef>
                <a:spcPct val="0"/>
              </a:spcBef>
            </a:pPr>
            <a:r>
              <a:rPr lang="en-US" sz="2729">
                <a:solidFill>
                  <a:srgbClr val="000000"/>
                </a:solidFill>
                <a:latin typeface="Canva Sans"/>
                <a:ea typeface="Canva Sans"/>
                <a:cs typeface="Canva Sans"/>
                <a:sym typeface="Canva Sans"/>
              </a:rPr>
              <a:t>Before you start browsing potential companies, take a step back and clearly define your website goals. Are you building a simple informational site, an e-commerce platform, or a more complex web application? Do you need custom features, integrations, or a mobile-first design?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23455"/>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Understanding your specific needs will help you identify companies with the right skill set and experience. For instance, if you need an online store, a company with e-commerce expertise and experience with platforms like Shopify or WooCommerce will be essential. If scalability is important, ensure that the company has experience building flexible sites that can grow with your business.</a:t>
            </a:r>
          </a:p>
          <a:p>
            <a:pPr algn="ctr">
              <a:lnSpc>
                <a:spcPts val="3821"/>
              </a:lnSpc>
              <a:spcBef>
                <a:spcPct val="0"/>
              </a:spcBef>
            </a:pPr>
            <a:r>
              <a:rPr lang="en-US" sz="2729">
                <a:solidFill>
                  <a:srgbClr val="000000"/>
                </a:solidFill>
                <a:latin typeface="Canva Sans"/>
                <a:ea typeface="Canva Sans"/>
                <a:cs typeface="Canva Sans"/>
                <a:sym typeface="Canva Sans"/>
              </a:rPr>
              <a:t>2. Look for a Strong Portfolio and Proven Experience</a:t>
            </a:r>
          </a:p>
          <a:p>
            <a:pPr algn="ctr">
              <a:lnSpc>
                <a:spcPts val="3821"/>
              </a:lnSpc>
              <a:spcBef>
                <a:spcPct val="0"/>
              </a:spcBef>
            </a:pPr>
            <a:r>
              <a:rPr lang="en-US" sz="2729">
                <a:solidFill>
                  <a:srgbClr val="000000"/>
                </a:solidFill>
                <a:latin typeface="Canva Sans"/>
                <a:ea typeface="Canva Sans"/>
                <a:cs typeface="Canva Sans"/>
                <a:sym typeface="Canva Sans"/>
              </a:rPr>
              <a:t>A reputable design and development company should have a solid portfolio showcasing their past projects. Take the time to browse through their previous work to assess the quality of their design, user experience, and functionality. Ask for case studies or examples of work similar to your project to gauge their expertise in your industry or the type of site you need.</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44408"/>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Additionally, check for client testimonials or reviews. Past clients’ experiences can provide valuable insight into the company's reliability, communication, and ability to deliver on time and within budget.</a:t>
            </a:r>
          </a:p>
          <a:p>
            <a:pPr algn="ctr">
              <a:lnSpc>
                <a:spcPts val="3821"/>
              </a:lnSpc>
              <a:spcBef>
                <a:spcPct val="0"/>
              </a:spcBef>
            </a:pPr>
            <a:r>
              <a:rPr lang="en-US" sz="2729">
                <a:solidFill>
                  <a:srgbClr val="000000"/>
                </a:solidFill>
                <a:latin typeface="Canva Sans"/>
                <a:ea typeface="Canva Sans"/>
                <a:cs typeface="Canva Sans"/>
                <a:sym typeface="Canva Sans"/>
              </a:rPr>
              <a:t>3. Ensure They Focus on User Experience (UX)</a:t>
            </a:r>
          </a:p>
          <a:p>
            <a:pPr algn="ctr">
              <a:lnSpc>
                <a:spcPts val="3821"/>
              </a:lnSpc>
              <a:spcBef>
                <a:spcPct val="0"/>
              </a:spcBef>
            </a:pPr>
            <a:r>
              <a:rPr lang="en-US" sz="2729">
                <a:solidFill>
                  <a:srgbClr val="000000"/>
                </a:solidFill>
                <a:latin typeface="Canva Sans"/>
                <a:ea typeface="Canva Sans"/>
                <a:cs typeface="Canva Sans"/>
                <a:sym typeface="Canva Sans"/>
              </a:rPr>
              <a:t>While attractive design is important, a website’s usability and user experience (UX) are even more crucial. Your website needs to be easy to navigate, fast-loading, and intuitive. Poor UX can result in higher bounce rates and lower conversion rates, even if the design is visually stunning.</a:t>
            </a:r>
          </a:p>
          <a:p>
            <a:pPr algn="ctr">
              <a:lnSpc>
                <a:spcPts val="3821"/>
              </a:lnSpc>
              <a:spcBef>
                <a:spcPct val="0"/>
              </a:spcBef>
            </a:pPr>
            <a:r>
              <a:rPr lang="en-US" sz="2729">
                <a:solidFill>
                  <a:srgbClr val="000000"/>
                </a:solidFill>
                <a:latin typeface="Canva Sans"/>
                <a:ea typeface="Canva Sans"/>
                <a:cs typeface="Canva Sans"/>
                <a:sym typeface="Canva Sans"/>
              </a:rPr>
              <a:t>Make sure the company prioritizes UX in their design process.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707503"/>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They should conduct user research, create wireframes, and continuously test and refine the website to ensure a smooth and engaging user experience across all devices.</a:t>
            </a:r>
          </a:p>
          <a:p>
            <a:pPr algn="ctr">
              <a:lnSpc>
                <a:spcPts val="3821"/>
              </a:lnSpc>
              <a:spcBef>
                <a:spcPct val="0"/>
              </a:spcBef>
            </a:pPr>
            <a:r>
              <a:rPr lang="en-US" sz="2729">
                <a:solidFill>
                  <a:srgbClr val="000000"/>
                </a:solidFill>
                <a:latin typeface="Canva Sans"/>
                <a:ea typeface="Canva Sans"/>
                <a:cs typeface="Canva Sans"/>
                <a:sym typeface="Canva Sans"/>
              </a:rPr>
              <a:t>4. Scalability and Flexibility</a:t>
            </a:r>
          </a:p>
          <a:p>
            <a:pPr algn="ctr">
              <a:lnSpc>
                <a:spcPts val="3821"/>
              </a:lnSpc>
              <a:spcBef>
                <a:spcPct val="0"/>
              </a:spcBef>
            </a:pPr>
            <a:r>
              <a:rPr lang="en-US" sz="2729">
                <a:solidFill>
                  <a:srgbClr val="000000"/>
                </a:solidFill>
                <a:latin typeface="Canva Sans"/>
                <a:ea typeface="Canva Sans"/>
                <a:cs typeface="Canva Sans"/>
                <a:sym typeface="Canva Sans"/>
              </a:rPr>
              <a:t>Your business will evolve, and your website needs to grow with it. When choosing a development company, ensure they design with scalability in mind. A scalable website can handle increased traffic, new features, and changing business needs without requiring a major overhaul.</a:t>
            </a:r>
          </a:p>
          <a:p>
            <a:pPr algn="ctr">
              <a:lnSpc>
                <a:spcPts val="3821"/>
              </a:lnSpc>
              <a:spcBef>
                <a:spcPct val="0"/>
              </a:spcBef>
            </a:pPr>
            <a:r>
              <a:rPr lang="en-US" sz="2729">
                <a:solidFill>
                  <a:srgbClr val="000000"/>
                </a:solidFill>
                <a:latin typeface="Canva Sans"/>
                <a:ea typeface="Canva Sans"/>
                <a:cs typeface="Canva Sans"/>
                <a:sym typeface="Canva Sans"/>
              </a:rPr>
              <a:t>Ask the company how they build websites to accommodate future growth. Do they use flexible CMS platforms? Are their solutions modular, allowing you to easily add new features?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817616"/>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These are key factors to consider for long-term success.</a:t>
            </a:r>
          </a:p>
          <a:p>
            <a:pPr algn="ctr">
              <a:lnSpc>
                <a:spcPts val="3821"/>
              </a:lnSpc>
              <a:spcBef>
                <a:spcPct val="0"/>
              </a:spcBef>
            </a:pPr>
            <a:r>
              <a:rPr lang="en-US" sz="2729">
                <a:solidFill>
                  <a:srgbClr val="000000"/>
                </a:solidFill>
                <a:latin typeface="Canva Sans"/>
                <a:ea typeface="Canva Sans"/>
                <a:cs typeface="Canva Sans"/>
                <a:sym typeface="Canva Sans"/>
              </a:rPr>
              <a:t>5. Security is Non-Negotiable</a:t>
            </a:r>
          </a:p>
          <a:p>
            <a:pPr algn="ctr">
              <a:lnSpc>
                <a:spcPts val="3821"/>
              </a:lnSpc>
              <a:spcBef>
                <a:spcPct val="0"/>
              </a:spcBef>
            </a:pPr>
            <a:r>
              <a:rPr lang="en-US" sz="2729">
                <a:solidFill>
                  <a:srgbClr val="000000"/>
                </a:solidFill>
                <a:latin typeface="Canva Sans"/>
                <a:ea typeface="Canva Sans"/>
                <a:cs typeface="Canva Sans"/>
                <a:sym typeface="Canva Sans"/>
              </a:rPr>
              <a:t>Cybersecurity is a critical aspect of any website. With data breaches and online threats becoming more common, it's essential to ensure your website is secure from day one. A trustworthy design and development company should implement best practices for website security, including SSL certificates, secure payment gateways, and regular security updates.</a:t>
            </a:r>
          </a:p>
          <a:p>
            <a:pPr algn="ctr">
              <a:lnSpc>
                <a:spcPts val="3821"/>
              </a:lnSpc>
              <a:spcBef>
                <a:spcPct val="0"/>
              </a:spcBef>
            </a:pPr>
            <a:r>
              <a:rPr lang="en-US" sz="2729">
                <a:solidFill>
                  <a:srgbClr val="000000"/>
                </a:solidFill>
                <a:latin typeface="Canva Sans"/>
                <a:ea typeface="Canva Sans"/>
                <a:cs typeface="Canva Sans"/>
                <a:sym typeface="Canva Sans"/>
              </a:rPr>
              <a:t>Discuss security measures with potential companies and ask about their experience in building secure websites.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56760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Also, inquire about their ongoing support for security updates and maintenance after the site goes live.</a:t>
            </a:r>
          </a:p>
          <a:p>
            <a:pPr algn="ctr">
              <a:lnSpc>
                <a:spcPts val="3821"/>
              </a:lnSpc>
              <a:spcBef>
                <a:spcPct val="0"/>
              </a:spcBef>
            </a:pPr>
            <a:r>
              <a:rPr lang="en-US" sz="2729">
                <a:solidFill>
                  <a:srgbClr val="000000"/>
                </a:solidFill>
                <a:latin typeface="Canva Sans"/>
                <a:ea typeface="Canva Sans"/>
                <a:cs typeface="Canva Sans"/>
                <a:sym typeface="Canva Sans"/>
              </a:rPr>
              <a:t>6. Check for Post-Launch Support and Maintenance</a:t>
            </a:r>
          </a:p>
          <a:p>
            <a:pPr algn="ctr">
              <a:lnSpc>
                <a:spcPts val="3821"/>
              </a:lnSpc>
              <a:spcBef>
                <a:spcPct val="0"/>
              </a:spcBef>
            </a:pPr>
            <a:r>
              <a:rPr lang="en-US" sz="2729">
                <a:solidFill>
                  <a:srgbClr val="000000"/>
                </a:solidFill>
                <a:latin typeface="Canva Sans"/>
                <a:ea typeface="Canva Sans"/>
                <a:cs typeface="Canva Sans"/>
                <a:sym typeface="Canva Sans"/>
              </a:rPr>
              <a:t>A successful website doesn’t end at launch. Websites require ongoing maintenance, updates, and support to remain functional and secure. Be sure to choose a company that offers post-launch support, whether it’s for troubleshooting, regular updates, or adding new features as your business grows.</a:t>
            </a:r>
          </a:p>
          <a:p>
            <a:pPr algn="ctr">
              <a:lnSpc>
                <a:spcPts val="3821"/>
              </a:lnSpc>
              <a:spcBef>
                <a:spcPct val="0"/>
              </a:spcBef>
            </a:pPr>
            <a:r>
              <a:rPr lang="en-US" sz="2729">
                <a:solidFill>
                  <a:srgbClr val="000000"/>
                </a:solidFill>
                <a:latin typeface="Canva Sans"/>
                <a:ea typeface="Canva Sans"/>
                <a:cs typeface="Canva Sans"/>
                <a:sym typeface="Canva Sans"/>
              </a:rPr>
              <a:t>Clear communication about ongoing support should be part of your agreement. Make sure you know how the company handles issues after the site is live and what kind of maintenance packages they offer.</a:t>
            </a:r>
          </a:p>
          <a:p>
            <a:pPr algn="ctr">
              <a:lnSpc>
                <a:spcPts val="3821"/>
              </a:lnSpc>
              <a:spcBef>
                <a:spcPct val="0"/>
              </a:spcBef>
            </a:pPr>
            <a:r>
              <a:rPr lang="en-US" sz="2729">
                <a:solidFill>
                  <a:srgbClr val="000000"/>
                </a:solidFill>
                <a:latin typeface="Canva Sans"/>
                <a:ea typeface="Canva Sans"/>
                <a:cs typeface="Canva Sans"/>
                <a:sym typeface="Canva Sans"/>
              </a:rPr>
              <a:t>7. Consider Their Communication and Collaboration Style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smooth collaboration process is essential for a successful partnership. The best design and development companies are responsive, transparent, and easy to work with. They should be willing to listen to your needs, explain technical terms in a way you can understand, and involve you throughout the design and development process.</a:t>
            </a:r>
          </a:p>
          <a:p>
            <a:pPr algn="ctr">
              <a:lnSpc>
                <a:spcPts val="3821"/>
              </a:lnSpc>
              <a:spcBef>
                <a:spcPct val="0"/>
              </a:spcBef>
            </a:pPr>
            <a:r>
              <a:rPr lang="en-US" sz="2729">
                <a:solidFill>
                  <a:srgbClr val="000000"/>
                </a:solidFill>
                <a:latin typeface="Canva Sans"/>
                <a:ea typeface="Canva Sans"/>
                <a:cs typeface="Canva Sans"/>
                <a:sym typeface="Canva Sans"/>
              </a:rPr>
              <a:t>Make sure the company is open to feedback and willing to make adjustments as needed. The more collaborative the relationship, the more likely you’ll end up with a website that aligns with your vision and meets your business goals.</a:t>
            </a:r>
          </a:p>
          <a:p>
            <a:pPr algn="ctr">
              <a:lnSpc>
                <a:spcPts val="3821"/>
              </a:lnSpc>
              <a:spcBef>
                <a:spcPct val="0"/>
              </a:spcBef>
            </a:pPr>
            <a:r>
              <a:rPr lang="en-US" sz="2729">
                <a:solidFill>
                  <a:srgbClr val="000000"/>
                </a:solidFill>
                <a:latin typeface="Canva Sans"/>
                <a:ea typeface="Canva Sans"/>
                <a:cs typeface="Canva Sans"/>
                <a:sym typeface="Canva Sans"/>
              </a:rPr>
              <a:t>8. Evaluate Their Technical Expertise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942110"/>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Ensure the company you choose has the technical skills necessary to bring your website vision to life. From front-end design to back-end development, make sure they are proficient in the technologies you need, whether it's HTML, CSS, JavaScript, PHP, or more advanced tools like React or Node.js.</a:t>
            </a:r>
          </a:p>
          <a:p>
            <a:pPr algn="ctr">
              <a:lnSpc>
                <a:spcPts val="3821"/>
              </a:lnSpc>
              <a:spcBef>
                <a:spcPct val="0"/>
              </a:spcBef>
            </a:pPr>
            <a:r>
              <a:rPr lang="en-US" sz="2729">
                <a:solidFill>
                  <a:srgbClr val="000000"/>
                </a:solidFill>
                <a:latin typeface="Canva Sans"/>
                <a:ea typeface="Canva Sans"/>
                <a:cs typeface="Canva Sans"/>
                <a:sym typeface="Canva Sans"/>
              </a:rPr>
              <a:t>You should also ask about their knowledge of SEO best practices. A website that’s beautifully designed but not optimized for search engines won’t help you attract traffic. Ask how they incorporate SEO into their design and development process.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45871" y="289405"/>
            <a:ext cx="14258467" cy="7494408"/>
          </a:xfrm>
          <a:custGeom>
            <a:avLst/>
            <a:gdLst/>
            <a:ahLst/>
            <a:cxnLst/>
            <a:rect r="r" b="b" t="t" l="l"/>
            <a:pathLst>
              <a:path h="7494408" w="14258467">
                <a:moveTo>
                  <a:pt x="0" y="0"/>
                </a:moveTo>
                <a:lnTo>
                  <a:pt x="14258467" y="0"/>
                </a:lnTo>
                <a:lnTo>
                  <a:pt x="14258467" y="7494408"/>
                </a:lnTo>
                <a:lnTo>
                  <a:pt x="0" y="7494408"/>
                </a:lnTo>
                <a:lnTo>
                  <a:pt x="0" y="0"/>
                </a:lnTo>
                <a:close/>
              </a:path>
            </a:pathLst>
          </a:custGeom>
          <a:blipFill>
            <a:blip r:embed="rId2"/>
            <a:stretch>
              <a:fillRect l="-1444" t="-29979" r="-1444"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Building Websites for Success: Exploring the Intersection of Creative Design, Robust Development, and Effective User Experience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936742"/>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is a critical step toward establishing a successful online presence. By evaluating your needs, reviewing portfolios, ensuring strong UX and security measures, and considering scalability, you can make an informed decision. Remember that your website should not only reflect your brand’s identity but also serve as a powerful tool that drives growth, engages users, and adapts to future needs. Take the time to choose a company that aligns with your vision, and you’ll be well on your way to a digital presence that’s seamless, scalable, and secure.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563" t="0" r="-27563"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9335" y="288257"/>
            <a:ext cx="14392426" cy="7710963"/>
          </a:xfrm>
          <a:custGeom>
            <a:avLst/>
            <a:gdLst/>
            <a:ahLst/>
            <a:cxnLst/>
            <a:rect r="r" b="b" t="t" l="l"/>
            <a:pathLst>
              <a:path h="7710963" w="14392426">
                <a:moveTo>
                  <a:pt x="0" y="0"/>
                </a:moveTo>
                <a:lnTo>
                  <a:pt x="14392425" y="0"/>
                </a:lnTo>
                <a:lnTo>
                  <a:pt x="14392425" y="7710962"/>
                </a:lnTo>
                <a:lnTo>
                  <a:pt x="0" y="7710962"/>
                </a:lnTo>
                <a:lnTo>
                  <a:pt x="0" y="0"/>
                </a:lnTo>
                <a:close/>
              </a:path>
            </a:pathLst>
          </a:custGeom>
          <a:blipFill>
            <a:blip r:embed="rId2"/>
            <a:stretch>
              <a:fillRect l="0" t="-2494" r="0" b="-2494"/>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digital-first world, having a strong online presence is no longer a luxury—it’s a necessity.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06325" y="380094"/>
            <a:ext cx="14312135" cy="7422050"/>
          </a:xfrm>
          <a:custGeom>
            <a:avLst/>
            <a:gdLst/>
            <a:ahLst/>
            <a:cxnLst/>
            <a:rect r="r" b="b" t="t" l="l"/>
            <a:pathLst>
              <a:path h="7422050" w="14312135">
                <a:moveTo>
                  <a:pt x="0" y="0"/>
                </a:moveTo>
                <a:lnTo>
                  <a:pt x="14312135" y="0"/>
                </a:lnTo>
                <a:lnTo>
                  <a:pt x="14312135" y="7422050"/>
                </a:lnTo>
                <a:lnTo>
                  <a:pt x="0" y="7422050"/>
                </a:lnTo>
                <a:lnTo>
                  <a:pt x="0" y="0"/>
                </a:lnTo>
                <a:close/>
              </a:path>
            </a:pathLst>
          </a:custGeom>
          <a:blipFill>
            <a:blip r:embed="rId2"/>
            <a:stretch>
              <a:fillRect l="-5091" t="-10907" r="-5091"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a startup, a small business, or an established enterprise, your website often serves as the first point of contact between you and your customers.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4609" y="341234"/>
            <a:ext cx="14349258" cy="7657627"/>
          </a:xfrm>
          <a:custGeom>
            <a:avLst/>
            <a:gdLst/>
            <a:ahLst/>
            <a:cxnLst/>
            <a:rect r="r" b="b" t="t" l="l"/>
            <a:pathLst>
              <a:path h="7657627" w="14349258">
                <a:moveTo>
                  <a:pt x="0" y="0"/>
                </a:moveTo>
                <a:lnTo>
                  <a:pt x="14349258" y="0"/>
                </a:lnTo>
                <a:lnTo>
                  <a:pt x="14349258" y="7657627"/>
                </a:lnTo>
                <a:lnTo>
                  <a:pt x="0" y="7657627"/>
                </a:lnTo>
                <a:lnTo>
                  <a:pt x="0" y="0"/>
                </a:lnTo>
                <a:close/>
              </a:path>
            </a:pathLst>
          </a:custGeom>
          <a:blipFill>
            <a:blip r:embed="rId2"/>
            <a:stretch>
              <a:fillRect l="-13964" t="-9871" r="-13964"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Building a website that not only looks great but also functions seamlessly is the key to standing out in a crowded market.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3809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To achieve this, web design, development, and user experience (UX) must work hand-in-hand to create an effective, engaging, and high-performing website. Here’s how these three elements come together for a truly successful site.</a:t>
            </a:r>
          </a:p>
          <a:p>
            <a:pPr algn="ctr">
              <a:lnSpc>
                <a:spcPts val="4373"/>
              </a:lnSpc>
              <a:spcBef>
                <a:spcPct val="0"/>
              </a:spcBef>
            </a:pPr>
            <a:r>
              <a:rPr lang="en-US" sz="2733">
                <a:solidFill>
                  <a:srgbClr val="000000"/>
                </a:solidFill>
                <a:latin typeface="Canva Sans"/>
                <a:ea typeface="Canva Sans"/>
                <a:cs typeface="Canva Sans"/>
                <a:sym typeface="Canva Sans"/>
              </a:rPr>
              <a:t>Creative Design: The Visual Hook</a:t>
            </a:r>
          </a:p>
          <a:p>
            <a:pPr algn="ctr">
              <a:lnSpc>
                <a:spcPts val="4373"/>
              </a:lnSpc>
              <a:spcBef>
                <a:spcPct val="0"/>
              </a:spcBef>
            </a:pPr>
            <a:r>
              <a:rPr lang="en-US" sz="2733">
                <a:solidFill>
                  <a:srgbClr val="000000"/>
                </a:solidFill>
                <a:latin typeface="Canva Sans"/>
                <a:ea typeface="Canva Sans"/>
                <a:cs typeface="Canva Sans"/>
                <a:sym typeface="Canva Sans"/>
              </a:rPr>
              <a:t>A website’s design is the first thing users notice when they land on a page. It’s what grabs their attention and sets the tone for their entire visit. Good design should reflect your brand’s identity while providing an aesthetically pleasing and intuitive layout. This includes a well-organized structure, clean typography, a cohesive color palette, and responsive imagery that adapts to different screen sizes.</a:t>
            </a:r>
          </a:p>
          <a:p>
            <a:pPr algn="ctr">
              <a:lnSpc>
                <a:spcPts val="4373"/>
              </a:lnSpc>
              <a:spcBef>
                <a:spcPct val="0"/>
              </a:spcBef>
            </a:pPr>
            <a:r>
              <a:rPr lang="en-US" sz="2733">
                <a:solidFill>
                  <a:srgbClr val="000000"/>
                </a:solidFill>
                <a:latin typeface="Canva Sans"/>
                <a:ea typeface="Canva Sans"/>
                <a:cs typeface="Canva Sans"/>
                <a:sym typeface="Canva Sans"/>
              </a:rPr>
              <a:t>Creative design goes beyond just looking nice; it serves a functional purpose too.</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6976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For example, a simple, well-placed call-to-action (CTA) button can drive conversions, and a clear navigation menu makes it easy for users to find what they’re looking for quickly. The goal is to ensure that every visual element serves a purpose, making the site both beautiful and functional.</a:t>
            </a:r>
          </a:p>
          <a:p>
            <a:pPr algn="ctr">
              <a:lnSpc>
                <a:spcPts val="4373"/>
              </a:lnSpc>
              <a:spcBef>
                <a:spcPct val="0"/>
              </a:spcBef>
            </a:pPr>
            <a:r>
              <a:rPr lang="en-US" sz="2733">
                <a:solidFill>
                  <a:srgbClr val="000000"/>
                </a:solidFill>
                <a:latin typeface="Canva Sans"/>
                <a:ea typeface="Canva Sans"/>
                <a:cs typeface="Canva Sans"/>
                <a:sym typeface="Canva Sans"/>
              </a:rPr>
              <a:t>Robust Development: The Backbone of Functionality</a:t>
            </a:r>
          </a:p>
          <a:p>
            <a:pPr algn="ctr">
              <a:lnSpc>
                <a:spcPts val="4373"/>
              </a:lnSpc>
              <a:spcBef>
                <a:spcPct val="0"/>
              </a:spcBef>
            </a:pPr>
            <a:r>
              <a:rPr lang="en-US" sz="2733">
                <a:solidFill>
                  <a:srgbClr val="000000"/>
                </a:solidFill>
                <a:latin typeface="Canva Sans"/>
                <a:ea typeface="Canva Sans"/>
                <a:cs typeface="Canva Sans"/>
                <a:sym typeface="Canva Sans"/>
              </a:rPr>
              <a:t>While design gets the attention, development is what brings the site to life. The development process involves writing the code that powers the website—whether it’s front-end (what users see) or back-end (what makes everything work). A website needs to be both fast and secure, which is why robust development is crucial.</a:t>
            </a:r>
          </a:p>
          <a:p>
            <a:pPr algn="ctr">
              <a:lnSpc>
                <a:spcPts val="4373"/>
              </a:lnSpc>
              <a:spcBef>
                <a:spcPct val="0"/>
              </a:spcBef>
            </a:pPr>
            <a:r>
              <a:rPr lang="en-US" sz="2733">
                <a:solidFill>
                  <a:srgbClr val="000000"/>
                </a:solidFill>
                <a:latin typeface="Canva Sans"/>
                <a:ea typeface="Canva Sans"/>
                <a:cs typeface="Canva Sans"/>
                <a:sym typeface="Canva Sans"/>
              </a:rPr>
              <a:t>Speed is essential in today’s internet culture. Slow-loading websites frustrate users, leading to higher bounce rates and poor SEO rankings.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90712"/>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Developers must optimize images, streamline code, and make sure the website runs efficiently across different devices and browsers. Security is another critical aspect. With increasing cyber threats, ensuring that your website is protected from data breaches and malware attacks is non-negotiable.</a:t>
            </a:r>
          </a:p>
          <a:p>
            <a:pPr algn="ctr">
              <a:lnSpc>
                <a:spcPts val="4373"/>
              </a:lnSpc>
              <a:spcBef>
                <a:spcPct val="0"/>
              </a:spcBef>
            </a:pPr>
            <a:r>
              <a:rPr lang="en-US" sz="2733">
                <a:solidFill>
                  <a:srgbClr val="000000"/>
                </a:solidFill>
                <a:latin typeface="Canva Sans"/>
                <a:ea typeface="Canva Sans"/>
                <a:cs typeface="Canva Sans"/>
                <a:sym typeface="Canva Sans"/>
              </a:rPr>
              <a:t>A well-developed website also enables scalability. As your business grows, your website should be able to handle increased traffic, new features, and evolving technologies without breaking down or requiring a complete redesign. A solid development foundation allows for flexibility and future-proofing.</a:t>
            </a:r>
          </a:p>
          <a:p>
            <a:pPr algn="ctr">
              <a:lnSpc>
                <a:spcPts val="4373"/>
              </a:lnSpc>
              <a:spcBef>
                <a:spcPct val="0"/>
              </a:spcBef>
            </a:pPr>
            <a:r>
              <a:rPr lang="en-US" sz="2733">
                <a:solidFill>
                  <a:srgbClr val="000000"/>
                </a:solidFill>
                <a:latin typeface="Canva Sans"/>
                <a:ea typeface="Canva Sans"/>
                <a:cs typeface="Canva Sans"/>
                <a:sym typeface="Canva Sans"/>
              </a:rPr>
              <a:t>Effective User Experience: Putting the Visitor First</a:t>
            </a:r>
          </a:p>
          <a:p>
            <a:pPr algn="ctr">
              <a:lnSpc>
                <a:spcPts val="4373"/>
              </a:lnSpc>
              <a:spcBef>
                <a:spcPct val="0"/>
              </a:spcBef>
            </a:pPr>
            <a:r>
              <a:rPr lang="en-US" sz="2733">
                <a:solidFill>
                  <a:srgbClr val="000000"/>
                </a:solidFill>
                <a:latin typeface="Canva Sans"/>
                <a:ea typeface="Canva Sans"/>
                <a:cs typeface="Canva Sans"/>
                <a:sym typeface="Canva Sans"/>
              </a:rPr>
              <a:t>User experience (UX) is all about understanding and anticipating what visitors want and ensuring that they can accomplish their goals seamlessly.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43450"/>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best websites don’t just look good—they make it easy for users to find information, navigate smoothly, and perform actions, whether it’s making a purchase, signing up for a newsletter, or contacting customer support.</a:t>
            </a:r>
          </a:p>
          <a:p>
            <a:pPr algn="ctr">
              <a:lnSpc>
                <a:spcPts val="4373"/>
              </a:lnSpc>
              <a:spcBef>
                <a:spcPct val="0"/>
              </a:spcBef>
            </a:pPr>
            <a:r>
              <a:rPr lang="en-US" sz="2733">
                <a:solidFill>
                  <a:srgbClr val="000000"/>
                </a:solidFill>
                <a:latin typeface="Canva Sans"/>
                <a:ea typeface="Canva Sans"/>
                <a:cs typeface="Canva Sans"/>
                <a:sym typeface="Canva Sans"/>
              </a:rPr>
              <a:t>A key element of UX is usability, which involves intuitive design elements, such as clear labels, simple navigation, and minimal friction in the user journey. Additionally, a responsive design is essential—users should have an equally great experience whether they’re on a desktop, tablet, or smartphone. The simpler and more intuitive the user experience, the more likely visitors will stay on the site, engage with the content, and return again.</a:t>
            </a:r>
          </a:p>
          <a:p>
            <a:pPr algn="ctr">
              <a:lnSpc>
                <a:spcPts val="4373"/>
              </a:lnSpc>
              <a:spcBef>
                <a:spcPct val="0"/>
              </a:spcBef>
            </a:pPr>
            <a:r>
              <a:rPr lang="en-US" sz="2733">
                <a:solidFill>
                  <a:srgbClr val="000000"/>
                </a:solidFill>
                <a:latin typeface="Canva Sans"/>
                <a:ea typeface="Canva Sans"/>
                <a:cs typeface="Canva Sans"/>
                <a:sym typeface="Canva Sans"/>
              </a:rPr>
              <a:t>The Power of the Intersection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DAGdHZ_Vdq8</dc:identifier>
  <dcterms:modified xsi:type="dcterms:W3CDTF">2011-08-01T06:04:30Z</dcterms:modified>
  <cp:revision>1</cp:revision>
  <dc:title>Building Websites for Success: Exploring the Intersection of Creative Design, Robust Development, and Effective User Experience</dc:title>
</cp:coreProperties>
</file>