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2364" t="0" r="-1236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9810"/>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Businesses should assess their goals and consult experienced developers or agencies to determine the best tech stack. By selecting the right technologies, businesses can create efficient, secure, and scalable web applications that meet customer expectations and industry standards.</a:t>
            </a:r>
          </a:p>
        </p:txBody>
      </p:sp>
      <p:sp>
        <p:nvSpPr>
          <p:cNvPr name="TextBox 3" id="3"/>
          <p:cNvSpPr txBox="true"/>
          <p:nvPr/>
        </p:nvSpPr>
        <p:spPr>
          <a:xfrm rot="0">
            <a:off x="2287339" y="7142499"/>
            <a:ext cx="13713321"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From Concept to Launch</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1178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Creating a website is an essential step for businesses, entrepreneurs, and organizations looking to establish a strong online presence. A well-designed and developed website not only enhances brand credibility but also improves user experience and increases conversions. This guide will take you through every stage of website design and development, from initial planning to a successful launch.</a:t>
            </a:r>
          </a:p>
          <a:p>
            <a:pPr algn="ctr">
              <a:lnSpc>
                <a:spcPts val="4373"/>
              </a:lnSpc>
              <a:spcBef>
                <a:spcPct val="0"/>
              </a:spcBef>
            </a:pPr>
            <a:r>
              <a:rPr lang="en-US" sz="2733">
                <a:solidFill>
                  <a:srgbClr val="000000"/>
                </a:solidFill>
                <a:latin typeface="Canva Sans"/>
                <a:ea typeface="Canva Sans"/>
                <a:cs typeface="Canva Sans"/>
                <a:sym typeface="Canva Sans"/>
              </a:rPr>
              <a:t>Phase 1: Planning and Research</a:t>
            </a:r>
          </a:p>
          <a:p>
            <a:pPr algn="ctr">
              <a:lnSpc>
                <a:spcPts val="4373"/>
              </a:lnSpc>
              <a:spcBef>
                <a:spcPct val="0"/>
              </a:spcBef>
            </a:pPr>
            <a:r>
              <a:rPr lang="en-US" sz="2733">
                <a:solidFill>
                  <a:srgbClr val="000000"/>
                </a:solidFill>
                <a:latin typeface="Canva Sans"/>
                <a:ea typeface="Canva Sans"/>
                <a:cs typeface="Canva Sans"/>
                <a:sym typeface="Canva Sans"/>
              </a:rPr>
              <a:t>1. Define Your Goals and Objectives</a:t>
            </a:r>
          </a:p>
          <a:p>
            <a:pPr algn="ctr">
              <a:lnSpc>
                <a:spcPts val="4373"/>
              </a:lnSpc>
              <a:spcBef>
                <a:spcPct val="0"/>
              </a:spcBef>
            </a:pPr>
            <a:r>
              <a:rPr lang="en-US" sz="2733">
                <a:solidFill>
                  <a:srgbClr val="000000"/>
                </a:solidFill>
                <a:latin typeface="Canva Sans"/>
                <a:ea typeface="Canva Sans"/>
                <a:cs typeface="Canva Sans"/>
                <a:sym typeface="Canva Sans"/>
              </a:rPr>
              <a:t>Determine the purpose of your website (e.g., business, e-commerce, portfolio, blog).</a:t>
            </a:r>
          </a:p>
          <a:p>
            <a:pPr algn="ctr">
              <a:lnSpc>
                <a:spcPts val="4373"/>
              </a:lnSpc>
              <a:spcBef>
                <a:spcPct val="0"/>
              </a:spcBef>
            </a:pPr>
            <a:r>
              <a:rPr lang="en-US" sz="2733">
                <a:solidFill>
                  <a:srgbClr val="000000"/>
                </a:solidFill>
                <a:latin typeface="Canva Sans"/>
                <a:ea typeface="Canva Sans"/>
                <a:cs typeface="Canva Sans"/>
                <a:sym typeface="Canva Sans"/>
              </a:rPr>
              <a:t>Identify your target audience and their needs.</a:t>
            </a:r>
          </a:p>
          <a:p>
            <a:pPr algn="ctr">
              <a:lnSpc>
                <a:spcPts val="4373"/>
              </a:lnSpc>
              <a:spcBef>
                <a:spcPct val="0"/>
              </a:spcBef>
            </a:pPr>
            <a:r>
              <a:rPr lang="en-US" sz="2733">
                <a:solidFill>
                  <a:srgbClr val="000000"/>
                </a:solidFill>
                <a:latin typeface="Canva Sans"/>
                <a:ea typeface="Canva Sans"/>
                <a:cs typeface="Canva Sans"/>
                <a:sym typeface="Canva Sans"/>
              </a:rPr>
              <a:t>Set clear, measurable goals for performance and engagement.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9059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Conduct Market and Competitor Research</a:t>
            </a:r>
          </a:p>
          <a:p>
            <a:pPr algn="ctr">
              <a:lnSpc>
                <a:spcPts val="4373"/>
              </a:lnSpc>
              <a:spcBef>
                <a:spcPct val="0"/>
              </a:spcBef>
            </a:pPr>
            <a:r>
              <a:rPr lang="en-US" sz="2733">
                <a:solidFill>
                  <a:srgbClr val="000000"/>
                </a:solidFill>
                <a:latin typeface="Canva Sans"/>
                <a:ea typeface="Canva Sans"/>
                <a:cs typeface="Canva Sans"/>
                <a:sym typeface="Canva Sans"/>
              </a:rPr>
              <a:t>Analyze industry trends and customer expectations.</a:t>
            </a:r>
          </a:p>
          <a:p>
            <a:pPr algn="ctr">
              <a:lnSpc>
                <a:spcPts val="4373"/>
              </a:lnSpc>
              <a:spcBef>
                <a:spcPct val="0"/>
              </a:spcBef>
            </a:pPr>
            <a:r>
              <a:rPr lang="en-US" sz="2733">
                <a:solidFill>
                  <a:srgbClr val="000000"/>
                </a:solidFill>
                <a:latin typeface="Canva Sans"/>
                <a:ea typeface="Canva Sans"/>
                <a:cs typeface="Canva Sans"/>
                <a:sym typeface="Canva Sans"/>
              </a:rPr>
              <a:t>Analyze competitors' websites to understand their strengths, identify potential gaps, and discover opportunities for differentiation.</a:t>
            </a:r>
          </a:p>
          <a:p>
            <a:pPr algn="ctr">
              <a:lnSpc>
                <a:spcPts val="4373"/>
              </a:lnSpc>
              <a:spcBef>
                <a:spcPct val="0"/>
              </a:spcBef>
            </a:pPr>
            <a:r>
              <a:rPr lang="en-US" sz="2733">
                <a:solidFill>
                  <a:srgbClr val="000000"/>
                </a:solidFill>
                <a:latin typeface="Canva Sans"/>
                <a:ea typeface="Canva Sans"/>
                <a:cs typeface="Canva Sans"/>
                <a:sym typeface="Canva Sans"/>
              </a:rPr>
              <a:t>Gather inspiration for design and functionality.</a:t>
            </a:r>
          </a:p>
          <a:p>
            <a:pPr algn="ctr">
              <a:lnSpc>
                <a:spcPts val="4373"/>
              </a:lnSpc>
              <a:spcBef>
                <a:spcPct val="0"/>
              </a:spcBef>
            </a:pPr>
            <a:r>
              <a:rPr lang="en-US" sz="2733">
                <a:solidFill>
                  <a:srgbClr val="000000"/>
                </a:solidFill>
                <a:latin typeface="Canva Sans"/>
                <a:ea typeface="Canva Sans"/>
                <a:cs typeface="Canva Sans"/>
                <a:sym typeface="Canva Sans"/>
              </a:rPr>
              <a:t>3. Choose the Right Website Platform</a:t>
            </a:r>
          </a:p>
          <a:p>
            <a:pPr algn="ctr">
              <a:lnSpc>
                <a:spcPts val="4373"/>
              </a:lnSpc>
              <a:spcBef>
                <a:spcPct val="0"/>
              </a:spcBef>
            </a:pPr>
            <a:r>
              <a:rPr lang="en-US" sz="2733">
                <a:solidFill>
                  <a:srgbClr val="000000"/>
                </a:solidFill>
                <a:latin typeface="Canva Sans"/>
                <a:ea typeface="Canva Sans"/>
                <a:cs typeface="Canva Sans"/>
                <a:sym typeface="Canva Sans"/>
              </a:rPr>
              <a:t>Content Management Systems (CMS): WordPress, Joomla, Drupal.</a:t>
            </a:r>
          </a:p>
          <a:p>
            <a:pPr algn="ctr">
              <a:lnSpc>
                <a:spcPts val="4373"/>
              </a:lnSpc>
              <a:spcBef>
                <a:spcPct val="0"/>
              </a:spcBef>
            </a:pPr>
            <a:r>
              <a:rPr lang="en-US" sz="2733">
                <a:solidFill>
                  <a:srgbClr val="000000"/>
                </a:solidFill>
                <a:latin typeface="Canva Sans"/>
                <a:ea typeface="Canva Sans"/>
                <a:cs typeface="Canva Sans"/>
                <a:sym typeface="Canva Sans"/>
              </a:rPr>
              <a:t>E-commerce Platforms: Shopify, Magento, WooCommerce.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099965" y="3643331"/>
            <a:ext cx="1408807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Development: HTML, CSS, JavaScript with frameworks like React or Angular.</a:t>
            </a:r>
          </a:p>
          <a:p>
            <a:pPr algn="ctr">
              <a:lnSpc>
                <a:spcPts val="4373"/>
              </a:lnSpc>
              <a:spcBef>
                <a:spcPct val="0"/>
              </a:spcBef>
            </a:pPr>
            <a:r>
              <a:rPr lang="en-US" sz="2733">
                <a:solidFill>
                  <a:srgbClr val="000000"/>
                </a:solidFill>
                <a:latin typeface="Canva Sans"/>
                <a:ea typeface="Canva Sans"/>
                <a:cs typeface="Canva Sans"/>
                <a:sym typeface="Canva Sans"/>
              </a:rPr>
              <a:t>Phase 2: Website Design</a:t>
            </a:r>
          </a:p>
          <a:p>
            <a:pPr algn="ctr">
              <a:lnSpc>
                <a:spcPts val="4373"/>
              </a:lnSpc>
              <a:spcBef>
                <a:spcPct val="0"/>
              </a:spcBef>
            </a:pPr>
            <a:r>
              <a:rPr lang="en-US" sz="2733">
                <a:solidFill>
                  <a:srgbClr val="000000"/>
                </a:solidFill>
                <a:latin typeface="Canva Sans"/>
                <a:ea typeface="Canva Sans"/>
                <a:cs typeface="Canva Sans"/>
                <a:sym typeface="Canva Sans"/>
              </a:rPr>
              <a:t>1. Wireframing and Prototyping</a:t>
            </a:r>
          </a:p>
          <a:p>
            <a:pPr algn="ctr">
              <a:lnSpc>
                <a:spcPts val="4373"/>
              </a:lnSpc>
              <a:spcBef>
                <a:spcPct val="0"/>
              </a:spcBef>
            </a:pPr>
            <a:r>
              <a:rPr lang="en-US" sz="2733">
                <a:solidFill>
                  <a:srgbClr val="000000"/>
                </a:solidFill>
                <a:latin typeface="Canva Sans"/>
                <a:ea typeface="Canva Sans"/>
                <a:cs typeface="Canva Sans"/>
                <a:sym typeface="Canva Sans"/>
              </a:rPr>
              <a:t>Create wireframes to outline layout and navigation.</a:t>
            </a:r>
          </a:p>
          <a:p>
            <a:pPr algn="ctr">
              <a:lnSpc>
                <a:spcPts val="4373"/>
              </a:lnSpc>
              <a:spcBef>
                <a:spcPct val="0"/>
              </a:spcBef>
            </a:pPr>
            <a:r>
              <a:rPr lang="en-US" sz="2733">
                <a:solidFill>
                  <a:srgbClr val="000000"/>
                </a:solidFill>
                <a:latin typeface="Canva Sans"/>
                <a:ea typeface="Canva Sans"/>
                <a:cs typeface="Canva Sans"/>
                <a:sym typeface="Canva Sans"/>
              </a:rPr>
              <a:t>Use tools like Figma, Adobe XD, or Sketch for prototyping.</a:t>
            </a:r>
          </a:p>
          <a:p>
            <a:pPr algn="ctr">
              <a:lnSpc>
                <a:spcPts val="4373"/>
              </a:lnSpc>
              <a:spcBef>
                <a:spcPct val="0"/>
              </a:spcBef>
            </a:pPr>
            <a:r>
              <a:rPr lang="en-US" sz="2733">
                <a:solidFill>
                  <a:srgbClr val="000000"/>
                </a:solidFill>
                <a:latin typeface="Canva Sans"/>
                <a:ea typeface="Canva Sans"/>
                <a:cs typeface="Canva Sans"/>
                <a:sym typeface="Canva Sans"/>
              </a:rPr>
              <a:t>2. UI/UX Design Principles</a:t>
            </a:r>
          </a:p>
          <a:p>
            <a:pPr algn="ctr">
              <a:lnSpc>
                <a:spcPts val="4373"/>
              </a:lnSpc>
              <a:spcBef>
                <a:spcPct val="0"/>
              </a:spcBef>
            </a:pPr>
            <a:r>
              <a:rPr lang="en-US" sz="2733">
                <a:solidFill>
                  <a:srgbClr val="000000"/>
                </a:solidFill>
                <a:latin typeface="Canva Sans"/>
                <a:ea typeface="Canva Sans"/>
                <a:cs typeface="Canva Sans"/>
                <a:sym typeface="Canva Sans"/>
              </a:rPr>
              <a:t>Focus on intuitive navigation and user-friendly interfaces.</a:t>
            </a:r>
          </a:p>
          <a:p>
            <a:pPr algn="ctr">
              <a:lnSpc>
                <a:spcPts val="4373"/>
              </a:lnSpc>
              <a:spcBef>
                <a:spcPct val="0"/>
              </a:spcBef>
            </a:pPr>
            <a:r>
              <a:rPr lang="en-US" sz="2733">
                <a:solidFill>
                  <a:srgbClr val="000000"/>
                </a:solidFill>
                <a:latin typeface="Canva Sans"/>
                <a:ea typeface="Canva Sans"/>
                <a:cs typeface="Canva Sans"/>
                <a:sym typeface="Canva Sans"/>
              </a:rPr>
              <a:t>Ensure accessibility and mobile responsiveness.</a:t>
            </a:r>
          </a:p>
          <a:p>
            <a:pPr algn="ctr">
              <a:lnSpc>
                <a:spcPts val="4373"/>
              </a:lnSpc>
              <a:spcBef>
                <a:spcPct val="0"/>
              </a:spcBef>
            </a:pPr>
            <a:r>
              <a:rPr lang="en-US" sz="2733">
                <a:solidFill>
                  <a:srgbClr val="000000"/>
                </a:solidFill>
                <a:latin typeface="Canva Sans"/>
                <a:ea typeface="Canva Sans"/>
                <a:cs typeface="Canva Sans"/>
                <a:sym typeface="Canva Sans"/>
              </a:rPr>
              <a:t>Optimize for fast loading times and clean aesthetics.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467371" y="3353927"/>
            <a:ext cx="15353258"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Visual Elements and Branding</a:t>
            </a:r>
          </a:p>
          <a:p>
            <a:pPr algn="ctr">
              <a:lnSpc>
                <a:spcPts val="4373"/>
              </a:lnSpc>
              <a:spcBef>
                <a:spcPct val="0"/>
              </a:spcBef>
            </a:pPr>
            <a:r>
              <a:rPr lang="en-US" sz="2733">
                <a:solidFill>
                  <a:srgbClr val="000000"/>
                </a:solidFill>
                <a:latin typeface="Canva Sans"/>
                <a:ea typeface="Canva Sans"/>
                <a:cs typeface="Canva Sans"/>
                <a:sym typeface="Canva Sans"/>
              </a:rPr>
              <a:t>Select a color palette that reflects your brand's personality and enhances user engagement.</a:t>
            </a:r>
          </a:p>
          <a:p>
            <a:pPr algn="ctr">
              <a:lnSpc>
                <a:spcPts val="4373"/>
              </a:lnSpc>
              <a:spcBef>
                <a:spcPct val="0"/>
              </a:spcBef>
            </a:pPr>
            <a:r>
              <a:rPr lang="en-US" sz="2733">
                <a:solidFill>
                  <a:srgbClr val="000000"/>
                </a:solidFill>
                <a:latin typeface="Canva Sans"/>
                <a:ea typeface="Canva Sans"/>
                <a:cs typeface="Canva Sans"/>
                <a:sym typeface="Canva Sans"/>
              </a:rPr>
              <a:t>Use high-quality images, graphics, and typography.</a:t>
            </a:r>
          </a:p>
          <a:p>
            <a:pPr algn="ctr">
              <a:lnSpc>
                <a:spcPts val="4373"/>
              </a:lnSpc>
              <a:spcBef>
                <a:spcPct val="0"/>
              </a:spcBef>
            </a:pPr>
            <a:r>
              <a:rPr lang="en-US" sz="2733">
                <a:solidFill>
                  <a:srgbClr val="000000"/>
                </a:solidFill>
                <a:latin typeface="Canva Sans"/>
                <a:ea typeface="Canva Sans"/>
                <a:cs typeface="Canva Sans"/>
                <a:sym typeface="Canva Sans"/>
              </a:rPr>
              <a:t>Design call-to-action (CTA) buttons to enhance user engagement.</a:t>
            </a:r>
          </a:p>
          <a:p>
            <a:pPr algn="ctr">
              <a:lnSpc>
                <a:spcPts val="4373"/>
              </a:lnSpc>
              <a:spcBef>
                <a:spcPct val="0"/>
              </a:spcBef>
            </a:pPr>
            <a:r>
              <a:rPr lang="en-US" sz="2733">
                <a:solidFill>
                  <a:srgbClr val="000000"/>
                </a:solidFill>
                <a:latin typeface="Canva Sans"/>
                <a:ea typeface="Canva Sans"/>
                <a:cs typeface="Canva Sans"/>
                <a:sym typeface="Canva Sans"/>
              </a:rPr>
              <a:t>Phase 3: Website Development</a:t>
            </a:r>
          </a:p>
          <a:p>
            <a:pPr algn="ctr">
              <a:lnSpc>
                <a:spcPts val="4373"/>
              </a:lnSpc>
              <a:spcBef>
                <a:spcPct val="0"/>
              </a:spcBef>
            </a:pPr>
            <a:r>
              <a:rPr lang="en-US" sz="2733">
                <a:solidFill>
                  <a:srgbClr val="000000"/>
                </a:solidFill>
                <a:latin typeface="Canva Sans"/>
                <a:ea typeface="Canva Sans"/>
                <a:cs typeface="Canva Sans"/>
                <a:sym typeface="Canva Sans"/>
              </a:rPr>
              <a:t>1. Frontend Development</a:t>
            </a:r>
          </a:p>
          <a:p>
            <a:pPr algn="ctr">
              <a:lnSpc>
                <a:spcPts val="4373"/>
              </a:lnSpc>
              <a:spcBef>
                <a:spcPct val="0"/>
              </a:spcBef>
            </a:pPr>
            <a:r>
              <a:rPr lang="en-US" sz="2733">
                <a:solidFill>
                  <a:srgbClr val="000000"/>
                </a:solidFill>
                <a:latin typeface="Canva Sans"/>
                <a:ea typeface="Canva Sans"/>
                <a:cs typeface="Canva Sans"/>
                <a:sym typeface="Canva Sans"/>
              </a:rPr>
              <a:t>Convert designs into code using HTML, CSS, and JavaScript.</a:t>
            </a:r>
          </a:p>
          <a:p>
            <a:pPr algn="ctr">
              <a:lnSpc>
                <a:spcPts val="4373"/>
              </a:lnSpc>
              <a:spcBef>
                <a:spcPct val="0"/>
              </a:spcBef>
            </a:pPr>
            <a:r>
              <a:rPr lang="en-US" sz="2733">
                <a:solidFill>
                  <a:srgbClr val="000000"/>
                </a:solidFill>
                <a:latin typeface="Canva Sans"/>
                <a:ea typeface="Canva Sans"/>
                <a:cs typeface="Canva Sans"/>
                <a:sym typeface="Canva Sans"/>
              </a:rPr>
              <a:t>Implement animations and interactive elements using libraries like GSAP or jQuery.</a:t>
            </a:r>
          </a:p>
          <a:p>
            <a:pPr algn="ctr">
              <a:lnSpc>
                <a:spcPts val="4373"/>
              </a:lnSpc>
              <a:spcBef>
                <a:spcPct val="0"/>
              </a:spcBef>
            </a:pPr>
            <a:r>
              <a:rPr lang="en-US" sz="2733">
                <a:solidFill>
                  <a:srgbClr val="000000"/>
                </a:solidFill>
                <a:latin typeface="Canva Sans"/>
                <a:ea typeface="Canva Sans"/>
                <a:cs typeface="Canva Sans"/>
                <a:sym typeface="Canva Sans"/>
              </a:rPr>
              <a:t>2. Backend Development</a:t>
            </a:r>
          </a:p>
          <a:p>
            <a:pPr algn="ctr">
              <a:lnSpc>
                <a:spcPts val="4373"/>
              </a:lnSpc>
              <a:spcBef>
                <a:spcPct val="0"/>
              </a:spcBef>
            </a:pPr>
            <a:r>
              <a:rPr lang="en-US" sz="2733">
                <a:solidFill>
                  <a:srgbClr val="000000"/>
                </a:solidFill>
                <a:latin typeface="Canva Sans"/>
                <a:ea typeface="Canva Sans"/>
                <a:cs typeface="Canva Sans"/>
                <a:sym typeface="Canva Sans"/>
              </a:rPr>
              <a:t>Set up server-side logic using Node.js, PHP, Python, or Ruby.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402458" y="3959046"/>
            <a:ext cx="13483084"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Connect databases like MySQL, PostgreSQL, or MongoDB.</a:t>
            </a:r>
          </a:p>
          <a:p>
            <a:pPr algn="ctr">
              <a:lnSpc>
                <a:spcPts val="4373"/>
              </a:lnSpc>
              <a:spcBef>
                <a:spcPct val="0"/>
              </a:spcBef>
            </a:pPr>
            <a:r>
              <a:rPr lang="en-US" sz="2733">
                <a:solidFill>
                  <a:srgbClr val="000000"/>
                </a:solidFill>
                <a:latin typeface="Canva Sans"/>
                <a:ea typeface="Canva Sans"/>
                <a:cs typeface="Canva Sans"/>
                <a:sym typeface="Canva Sans"/>
              </a:rPr>
              <a:t>Develop APIs to enable data exchange between frontend and backend.</a:t>
            </a:r>
          </a:p>
          <a:p>
            <a:pPr algn="ctr">
              <a:lnSpc>
                <a:spcPts val="4373"/>
              </a:lnSpc>
              <a:spcBef>
                <a:spcPct val="0"/>
              </a:spcBef>
            </a:pPr>
            <a:r>
              <a:rPr lang="en-US" sz="2733">
                <a:solidFill>
                  <a:srgbClr val="000000"/>
                </a:solidFill>
                <a:latin typeface="Canva Sans"/>
                <a:ea typeface="Canva Sans"/>
                <a:cs typeface="Canva Sans"/>
                <a:sym typeface="Canva Sans"/>
              </a:rPr>
              <a:t>3. Content Management and SEO Optimization</a:t>
            </a:r>
          </a:p>
          <a:p>
            <a:pPr algn="ctr">
              <a:lnSpc>
                <a:spcPts val="4373"/>
              </a:lnSpc>
              <a:spcBef>
                <a:spcPct val="0"/>
              </a:spcBef>
            </a:pPr>
            <a:r>
              <a:rPr lang="en-US" sz="2733">
                <a:solidFill>
                  <a:srgbClr val="000000"/>
                </a:solidFill>
                <a:latin typeface="Canva Sans"/>
                <a:ea typeface="Canva Sans"/>
                <a:cs typeface="Canva Sans"/>
                <a:sym typeface="Canva Sans"/>
              </a:rPr>
              <a:t>Implement an SEO-friendly structure with proper meta tags and schema markup.</a:t>
            </a:r>
          </a:p>
          <a:p>
            <a:pPr algn="ctr">
              <a:lnSpc>
                <a:spcPts val="4373"/>
              </a:lnSpc>
              <a:spcBef>
                <a:spcPct val="0"/>
              </a:spcBef>
            </a:pPr>
            <a:r>
              <a:rPr lang="en-US" sz="2733">
                <a:solidFill>
                  <a:srgbClr val="000000"/>
                </a:solidFill>
                <a:latin typeface="Canva Sans"/>
                <a:ea typeface="Canva Sans"/>
                <a:cs typeface="Canva Sans"/>
                <a:sym typeface="Canva Sans"/>
              </a:rPr>
              <a:t>Optimize images and content for faster loading speeds.</a:t>
            </a:r>
          </a:p>
          <a:p>
            <a:pPr algn="ctr">
              <a:lnSpc>
                <a:spcPts val="4373"/>
              </a:lnSpc>
              <a:spcBef>
                <a:spcPct val="0"/>
              </a:spcBef>
            </a:pPr>
            <a:r>
              <a:rPr lang="en-US" sz="2733">
                <a:solidFill>
                  <a:srgbClr val="000000"/>
                </a:solidFill>
                <a:latin typeface="Canva Sans"/>
                <a:ea typeface="Canva Sans"/>
                <a:cs typeface="Canva Sans"/>
                <a:sym typeface="Canva Sans"/>
              </a:rPr>
              <a:t>Use strategic keywords to improve search engine ranking.</a:t>
            </a:r>
          </a:p>
          <a:p>
            <a:pPr algn="ctr">
              <a:lnSpc>
                <a:spcPts val="4373"/>
              </a:lnSpc>
              <a:spcBef>
                <a:spcPct val="0"/>
              </a:spcBef>
            </a:pPr>
            <a:r>
              <a:rPr lang="en-US" sz="2733">
                <a:solidFill>
                  <a:srgbClr val="000000"/>
                </a:solidFill>
                <a:latin typeface="Canva Sans"/>
                <a:ea typeface="Canva Sans"/>
                <a:cs typeface="Canva Sans"/>
                <a:sym typeface="Canva Sans"/>
              </a:rPr>
              <a:t>Phase 4: Testing and Launch</a:t>
            </a:r>
          </a:p>
          <a:p>
            <a:pPr algn="ctr">
              <a:lnSpc>
                <a:spcPts val="4373"/>
              </a:lnSpc>
              <a:spcBef>
                <a:spcPct val="0"/>
              </a:spcBef>
            </a:pPr>
            <a:r>
              <a:rPr lang="en-US" sz="2733">
                <a:solidFill>
                  <a:srgbClr val="000000"/>
                </a:solidFill>
                <a:latin typeface="Canva Sans"/>
                <a:ea typeface="Canva Sans"/>
                <a:cs typeface="Canva Sans"/>
                <a:sym typeface="Canva Sans"/>
              </a:rPr>
              <a:t>1. Quality Assurance (QA) Testing</a:t>
            </a:r>
          </a:p>
          <a:p>
            <a:pPr algn="ctr">
              <a:lnSpc>
                <a:spcPts val="4373"/>
              </a:lnSpc>
              <a:spcBef>
                <a:spcPct val="0"/>
              </a:spcBef>
            </a:pPr>
            <a:r>
              <a:rPr lang="en-US" sz="2733">
                <a:solidFill>
                  <a:srgbClr val="000000"/>
                </a:solidFill>
                <a:latin typeface="Canva Sans"/>
                <a:ea typeface="Canva Sans"/>
                <a:cs typeface="Canva Sans"/>
                <a:sym typeface="Canva Sans"/>
              </a:rPr>
              <a:t>Test website functionality, forms, and interactive elements.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Conduct cross-browser and mobile responsiveness testing.</a:t>
            </a:r>
          </a:p>
          <a:p>
            <a:pPr algn="ctr">
              <a:lnSpc>
                <a:spcPts val="4373"/>
              </a:lnSpc>
              <a:spcBef>
                <a:spcPct val="0"/>
              </a:spcBef>
            </a:pPr>
            <a:r>
              <a:rPr lang="en-US" sz="2733">
                <a:solidFill>
                  <a:srgbClr val="000000"/>
                </a:solidFill>
                <a:latin typeface="Canva Sans"/>
                <a:ea typeface="Canva Sans"/>
                <a:cs typeface="Canva Sans"/>
                <a:sym typeface="Canva Sans"/>
              </a:rPr>
              <a:t>Check security features and SSL certification.</a:t>
            </a:r>
          </a:p>
          <a:p>
            <a:pPr algn="ctr">
              <a:lnSpc>
                <a:spcPts val="4373"/>
              </a:lnSpc>
              <a:spcBef>
                <a:spcPct val="0"/>
              </a:spcBef>
            </a:pPr>
            <a:r>
              <a:rPr lang="en-US" sz="2733">
                <a:solidFill>
                  <a:srgbClr val="000000"/>
                </a:solidFill>
                <a:latin typeface="Canva Sans"/>
                <a:ea typeface="Canva Sans"/>
                <a:cs typeface="Canva Sans"/>
                <a:sym typeface="Canva Sans"/>
              </a:rPr>
              <a:t>2.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Minify CSS, JavaScript, and HTML files.</a:t>
            </a:r>
          </a:p>
          <a:p>
            <a:pPr algn="ctr">
              <a:lnSpc>
                <a:spcPts val="4373"/>
              </a:lnSpc>
              <a:spcBef>
                <a:spcPct val="0"/>
              </a:spcBef>
            </a:pPr>
            <a:r>
              <a:rPr lang="en-US" sz="2733">
                <a:solidFill>
                  <a:srgbClr val="000000"/>
                </a:solidFill>
                <a:latin typeface="Canva Sans"/>
                <a:ea typeface="Canva Sans"/>
                <a:cs typeface="Canva Sans"/>
                <a:sym typeface="Canva Sans"/>
              </a:rPr>
              <a:t>Enable caching and use Content Delivery Networks (CDN).</a:t>
            </a:r>
          </a:p>
          <a:p>
            <a:pPr algn="ctr">
              <a:lnSpc>
                <a:spcPts val="4373"/>
              </a:lnSpc>
              <a:spcBef>
                <a:spcPct val="0"/>
              </a:spcBef>
            </a:pPr>
            <a:r>
              <a:rPr lang="en-US" sz="2733">
                <a:solidFill>
                  <a:srgbClr val="000000"/>
                </a:solidFill>
                <a:latin typeface="Canva Sans"/>
                <a:ea typeface="Canva Sans"/>
                <a:cs typeface="Canva Sans"/>
                <a:sym typeface="Canva Sans"/>
              </a:rPr>
              <a:t>Optimize images using next-gen formats like WebP and compress files to enhance loading speeds and overall performance.</a:t>
            </a:r>
          </a:p>
          <a:p>
            <a:pPr algn="ctr">
              <a:lnSpc>
                <a:spcPts val="4373"/>
              </a:lnSpc>
              <a:spcBef>
                <a:spcPct val="0"/>
              </a:spcBef>
            </a:pPr>
            <a:r>
              <a:rPr lang="en-US" sz="2733">
                <a:solidFill>
                  <a:srgbClr val="000000"/>
                </a:solidFill>
                <a:latin typeface="Canva Sans"/>
                <a:ea typeface="Canva Sans"/>
                <a:cs typeface="Canva Sans"/>
                <a:sym typeface="Canva Sans"/>
              </a:rPr>
              <a:t>3. Website Deployment and Monitoring</a:t>
            </a:r>
          </a:p>
          <a:p>
            <a:pPr algn="ctr">
              <a:lnSpc>
                <a:spcPts val="4373"/>
              </a:lnSpc>
              <a:spcBef>
                <a:spcPct val="0"/>
              </a:spcBef>
            </a:pPr>
            <a:r>
              <a:rPr lang="en-US" sz="2733">
                <a:solidFill>
                  <a:srgbClr val="000000"/>
                </a:solidFill>
                <a:latin typeface="Canva Sans"/>
                <a:ea typeface="Canva Sans"/>
                <a:cs typeface="Canva Sans"/>
                <a:sym typeface="Canva Sans"/>
              </a:rPr>
              <a:t>Choose a reliable hosting provider and set up domain configurations.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7856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Deploy the website using FTP, Git, or cloud services.</a:t>
            </a:r>
          </a:p>
          <a:p>
            <a:pPr algn="ctr">
              <a:lnSpc>
                <a:spcPts val="4373"/>
              </a:lnSpc>
              <a:spcBef>
                <a:spcPct val="0"/>
              </a:spcBef>
            </a:pPr>
            <a:r>
              <a:rPr lang="en-US" sz="2733">
                <a:solidFill>
                  <a:srgbClr val="000000"/>
                </a:solidFill>
                <a:latin typeface="Canva Sans"/>
                <a:ea typeface="Canva Sans"/>
                <a:cs typeface="Canva Sans"/>
                <a:sym typeface="Canva Sans"/>
              </a:rPr>
              <a:t>Track website performance and user behavior using analytics tools such as Google Analytics, Search Console, and heatmaps for deeper insights.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require careful planning, execution, and testing to create a seamless online experience for users. By following these phases, businesses can ensure a successful website launch that meets industry standards, attracts visitors, and achieves their digital goals. Regular updates, security maintenance, and performance monitoring will keep the website relevant and efficient over time.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30157" y="210476"/>
            <a:ext cx="14808822" cy="4375312"/>
          </a:xfrm>
          <a:custGeom>
            <a:avLst/>
            <a:gdLst/>
            <a:ahLst/>
            <a:cxnLst/>
            <a:rect r="r" b="b" t="t" l="l"/>
            <a:pathLst>
              <a:path h="4375312" w="14808822">
                <a:moveTo>
                  <a:pt x="0" y="0"/>
                </a:moveTo>
                <a:lnTo>
                  <a:pt x="14808822" y="0"/>
                </a:lnTo>
                <a:lnTo>
                  <a:pt x="14808822" y="4375312"/>
                </a:lnTo>
                <a:lnTo>
                  <a:pt x="0" y="4375312"/>
                </a:lnTo>
                <a:lnTo>
                  <a:pt x="0" y="0"/>
                </a:lnTo>
                <a:close/>
              </a:path>
            </a:pathLst>
          </a:custGeom>
          <a:blipFill>
            <a:blip r:embed="rId2"/>
            <a:stretch>
              <a:fillRect l="0" t="-18434" r="0" b="-71951"/>
            </a:stretch>
          </a:blipFill>
        </p:spPr>
      </p:sp>
      <p:sp>
        <p:nvSpPr>
          <p:cNvPr name="TextBox 3" id="3"/>
          <p:cNvSpPr txBox="true"/>
          <p:nvPr/>
        </p:nvSpPr>
        <p:spPr>
          <a:xfrm rot="0">
            <a:off x="0" y="66952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Choosing the Right Web Development Technologies: A Comprehensive Guide for Businesses</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landscape, having a well-designed and functional website is crucial for businesses of all sizes.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79410" y="225144"/>
            <a:ext cx="14913346" cy="4758972"/>
          </a:xfrm>
          <a:custGeom>
            <a:avLst/>
            <a:gdLst/>
            <a:ahLst/>
            <a:cxnLst/>
            <a:rect r="r" b="b" t="t" l="l"/>
            <a:pathLst>
              <a:path h="4758972" w="14913346">
                <a:moveTo>
                  <a:pt x="0" y="0"/>
                </a:moveTo>
                <a:lnTo>
                  <a:pt x="14913346" y="0"/>
                </a:lnTo>
                <a:lnTo>
                  <a:pt x="14913346" y="4758973"/>
                </a:lnTo>
                <a:lnTo>
                  <a:pt x="0" y="4758973"/>
                </a:lnTo>
                <a:lnTo>
                  <a:pt x="0" y="0"/>
                </a:lnTo>
                <a:close/>
              </a:path>
            </a:pathLst>
          </a:custGeom>
          <a:blipFill>
            <a:blip r:embed="rId2"/>
            <a:stretch>
              <a:fillRect l="0" t="-14032" r="0" b="-49966"/>
            </a:stretch>
          </a:blipFill>
        </p:spPr>
      </p:sp>
      <p:sp>
        <p:nvSpPr>
          <p:cNvPr name="TextBox 3" id="3"/>
          <p:cNvSpPr txBox="true"/>
          <p:nvPr/>
        </p:nvSpPr>
        <p:spPr>
          <a:xfrm rot="0">
            <a:off x="0" y="735297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choosing the right web development technologies can be a challenging task, as there are numerous programming languages, frameworks, and tools available. Selecting the right technology stack ensures scalability, performance, and security while aligning with business goals.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63594" y="267923"/>
            <a:ext cx="15023908" cy="4620796"/>
          </a:xfrm>
          <a:custGeom>
            <a:avLst/>
            <a:gdLst/>
            <a:ahLst/>
            <a:cxnLst/>
            <a:rect r="r" b="b" t="t" l="l"/>
            <a:pathLst>
              <a:path h="4620796" w="15023908">
                <a:moveTo>
                  <a:pt x="0" y="0"/>
                </a:moveTo>
                <a:lnTo>
                  <a:pt x="15023907" y="0"/>
                </a:lnTo>
                <a:lnTo>
                  <a:pt x="15023907" y="4620796"/>
                </a:lnTo>
                <a:lnTo>
                  <a:pt x="0" y="4620796"/>
                </a:lnTo>
                <a:lnTo>
                  <a:pt x="0" y="0"/>
                </a:lnTo>
                <a:close/>
              </a:path>
            </a:pathLst>
          </a:custGeom>
          <a:blipFill>
            <a:blip r:embed="rId2"/>
            <a:stretch>
              <a:fillRect l="0" t="-16878" r="0" b="-72107"/>
            </a:stretch>
          </a:blipFill>
        </p:spPr>
      </p:sp>
      <p:sp>
        <p:nvSpPr>
          <p:cNvPr name="TextBox 3" id="3"/>
          <p:cNvSpPr txBox="true"/>
          <p:nvPr/>
        </p:nvSpPr>
        <p:spPr>
          <a:xfrm rot="0">
            <a:off x="0" y="743190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will help businesses understand key considerations when choosing web development technologies.</a:t>
            </a:r>
          </a:p>
          <a:p>
            <a:pPr algn="ctr">
              <a:lnSpc>
                <a:spcPts val="4373"/>
              </a:lnSpc>
              <a:spcBef>
                <a:spcPct val="0"/>
              </a:spcBef>
            </a:pPr>
            <a:r>
              <a:rPr lang="en-US" sz="2733">
                <a:solidFill>
                  <a:srgbClr val="000000"/>
                </a:solidFill>
                <a:latin typeface="Canva Sans"/>
                <a:ea typeface="Canva Sans"/>
                <a:cs typeface="Canva Sans"/>
                <a:sym typeface="Canva Sans"/>
              </a:rPr>
              <a:t>Understanding Web Development Technologies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05645" y="207296"/>
            <a:ext cx="15113495" cy="4505264"/>
          </a:xfrm>
          <a:custGeom>
            <a:avLst/>
            <a:gdLst/>
            <a:ahLst/>
            <a:cxnLst/>
            <a:rect r="r" b="b" t="t" l="l"/>
            <a:pathLst>
              <a:path h="4505264" w="15113495">
                <a:moveTo>
                  <a:pt x="0" y="0"/>
                </a:moveTo>
                <a:lnTo>
                  <a:pt x="15113495" y="0"/>
                </a:lnTo>
                <a:lnTo>
                  <a:pt x="15113495" y="4505264"/>
                </a:lnTo>
                <a:lnTo>
                  <a:pt x="0" y="4505264"/>
                </a:lnTo>
                <a:lnTo>
                  <a:pt x="0" y="0"/>
                </a:lnTo>
                <a:close/>
              </a:path>
            </a:pathLst>
          </a:custGeom>
          <a:blipFill>
            <a:blip r:embed="rId2"/>
            <a:stretch>
              <a:fillRect l="0" t="-26973" r="0" b="-60844"/>
            </a:stretch>
          </a:blipFill>
        </p:spPr>
      </p:sp>
      <p:sp>
        <p:nvSpPr>
          <p:cNvPr name="TextBox 3" id="3"/>
          <p:cNvSpPr txBox="true"/>
          <p:nvPr/>
        </p:nvSpPr>
        <p:spPr>
          <a:xfrm rot="0">
            <a:off x="0" y="740559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 development technologies can be categorized into three main components:</a:t>
            </a:r>
          </a:p>
          <a:p>
            <a:pPr algn="ctr">
              <a:lnSpc>
                <a:spcPts val="4373"/>
              </a:lnSpc>
              <a:spcBef>
                <a:spcPct val="0"/>
              </a:spcBef>
            </a:pPr>
            <a:r>
              <a:rPr lang="en-US" sz="2733">
                <a:solidFill>
                  <a:srgbClr val="000000"/>
                </a:solidFill>
                <a:latin typeface="Canva Sans"/>
                <a:ea typeface="Canva Sans"/>
                <a:cs typeface="Canva Sans"/>
                <a:sym typeface="Canva Sans"/>
              </a:rPr>
              <a:t>Frontend Technologies: These include HTML, CSS, JavaScript, and frameworks such as React, Angular, and Vue.js. They define how a website looks and interacts with users.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749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Backend Technologies: These consist of server-side programming languages like Node.js, Python, Ruby, PHP, and Java, along with frameworks like Django, Express.js, Laravel, and Spring.</a:t>
            </a:r>
          </a:p>
          <a:p>
            <a:pPr algn="ctr">
              <a:lnSpc>
                <a:spcPts val="4373"/>
              </a:lnSpc>
              <a:spcBef>
                <a:spcPct val="0"/>
              </a:spcBef>
            </a:pPr>
            <a:r>
              <a:rPr lang="en-US" sz="2733">
                <a:solidFill>
                  <a:srgbClr val="000000"/>
                </a:solidFill>
                <a:latin typeface="Canva Sans"/>
                <a:ea typeface="Canva Sans"/>
                <a:cs typeface="Canva Sans"/>
                <a:sym typeface="Canva Sans"/>
              </a:rPr>
              <a:t>Databases: Databases store and manage website data. Common options include MySQL, PostgreSQL, MongoDB, and Firebase.</a:t>
            </a:r>
          </a:p>
          <a:p>
            <a:pPr algn="ctr">
              <a:lnSpc>
                <a:spcPts val="4373"/>
              </a:lnSpc>
              <a:spcBef>
                <a:spcPct val="0"/>
              </a:spcBef>
            </a:pPr>
            <a:r>
              <a:rPr lang="en-US" sz="2733">
                <a:solidFill>
                  <a:srgbClr val="000000"/>
                </a:solidFill>
                <a:latin typeface="Canva Sans"/>
                <a:ea typeface="Canva Sans"/>
                <a:cs typeface="Canva Sans"/>
                <a:sym typeface="Canva Sans"/>
              </a:rPr>
              <a:t>Factors to Consider When Choosing Web Development Technologies</a:t>
            </a:r>
          </a:p>
          <a:p>
            <a:pPr algn="ctr">
              <a:lnSpc>
                <a:spcPts val="4373"/>
              </a:lnSpc>
              <a:spcBef>
                <a:spcPct val="0"/>
              </a:spcBef>
            </a:pPr>
            <a:r>
              <a:rPr lang="en-US" sz="2733">
                <a:solidFill>
                  <a:srgbClr val="000000"/>
                </a:solidFill>
                <a:latin typeface="Canva Sans"/>
                <a:ea typeface="Canva Sans"/>
                <a:cs typeface="Canva Sans"/>
                <a:sym typeface="Canva Sans"/>
              </a:rPr>
              <a:t>1. Project Requirements</a:t>
            </a:r>
          </a:p>
          <a:p>
            <a:pPr algn="ctr">
              <a:lnSpc>
                <a:spcPts val="4373"/>
              </a:lnSpc>
              <a:spcBef>
                <a:spcPct val="0"/>
              </a:spcBef>
            </a:pPr>
            <a:r>
              <a:rPr lang="en-US" sz="2733">
                <a:solidFill>
                  <a:srgbClr val="000000"/>
                </a:solidFill>
                <a:latin typeface="Canva Sans"/>
                <a:ea typeface="Canva Sans"/>
                <a:cs typeface="Canva Sans"/>
                <a:sym typeface="Canva Sans"/>
              </a:rPr>
              <a:t>Different projects have different requirements. A simple business website may need a CMS like WordPress, while a complex web application might require a combination of frontend and backend frameworks.</a:t>
            </a:r>
          </a:p>
          <a:p>
            <a:pPr algn="ctr">
              <a:lnSpc>
                <a:spcPts val="4373"/>
              </a:lnSpc>
              <a:spcBef>
                <a:spcPct val="0"/>
              </a:spcBef>
            </a:pPr>
            <a:r>
              <a:rPr lang="en-US" sz="2733">
                <a:solidFill>
                  <a:srgbClr val="000000"/>
                </a:solidFill>
                <a:latin typeface="Canva Sans"/>
                <a:ea typeface="Canva Sans"/>
                <a:cs typeface="Canva Sans"/>
                <a:sym typeface="Canva Sans"/>
              </a:rPr>
              <a:t>2. Scalability and Performance</a:t>
            </a:r>
          </a:p>
          <a:p>
            <a:pPr algn="ctr">
              <a:lnSpc>
                <a:spcPts val="4373"/>
              </a:lnSpc>
              <a:spcBef>
                <a:spcPct val="0"/>
              </a:spcBef>
            </a:pPr>
            <a:r>
              <a:rPr lang="en-US" sz="2733">
                <a:solidFill>
                  <a:srgbClr val="000000"/>
                </a:solidFill>
                <a:latin typeface="Canva Sans"/>
                <a:ea typeface="Canva Sans"/>
                <a:cs typeface="Canva Sans"/>
                <a:sym typeface="Canva Sans"/>
              </a:rPr>
              <a:t>Consider how much traffic your website is expected to handle.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Technologies like Node.js and Golang are known for handling high concurrency, while databases like PostgreSQL and MongoDB offer great scalability options.</a:t>
            </a:r>
          </a:p>
          <a:p>
            <a:pPr algn="ctr">
              <a:lnSpc>
                <a:spcPts val="4373"/>
              </a:lnSpc>
              <a:spcBef>
                <a:spcPct val="0"/>
              </a:spcBef>
            </a:pPr>
            <a:r>
              <a:rPr lang="en-US" sz="2733">
                <a:solidFill>
                  <a:srgbClr val="000000"/>
                </a:solidFill>
                <a:latin typeface="Canva Sans"/>
                <a:ea typeface="Canva Sans"/>
                <a:cs typeface="Canva Sans"/>
                <a:sym typeface="Canva Sans"/>
              </a:rPr>
              <a:t>3. Security</a:t>
            </a:r>
          </a:p>
          <a:p>
            <a:pPr algn="ctr">
              <a:lnSpc>
                <a:spcPts val="4373"/>
              </a:lnSpc>
              <a:spcBef>
                <a:spcPct val="0"/>
              </a:spcBef>
            </a:pPr>
            <a:r>
              <a:rPr lang="en-US" sz="2733">
                <a:solidFill>
                  <a:srgbClr val="000000"/>
                </a:solidFill>
                <a:latin typeface="Canva Sans"/>
                <a:ea typeface="Canva Sans"/>
                <a:cs typeface="Canva Sans"/>
                <a:sym typeface="Canva Sans"/>
              </a:rPr>
              <a:t>Security is a critical factor in web development. Frameworks like Django (Python) and Spring (Java) offer built-in security features, while DevSecOps practices ensure secure development from the start.</a:t>
            </a:r>
          </a:p>
          <a:p>
            <a:pPr algn="ctr">
              <a:lnSpc>
                <a:spcPts val="4373"/>
              </a:lnSpc>
              <a:spcBef>
                <a:spcPct val="0"/>
              </a:spcBef>
            </a:pPr>
            <a:r>
              <a:rPr lang="en-US" sz="2733">
                <a:solidFill>
                  <a:srgbClr val="000000"/>
                </a:solidFill>
                <a:latin typeface="Canva Sans"/>
                <a:ea typeface="Canva Sans"/>
                <a:cs typeface="Canva Sans"/>
                <a:sym typeface="Canva Sans"/>
              </a:rPr>
              <a:t>4. Development Speed and Ease of Use</a:t>
            </a:r>
          </a:p>
          <a:p>
            <a:pPr algn="ctr">
              <a:lnSpc>
                <a:spcPts val="4373"/>
              </a:lnSpc>
              <a:spcBef>
                <a:spcPct val="0"/>
              </a:spcBef>
            </a:pPr>
            <a:r>
              <a:rPr lang="en-US" sz="2733">
                <a:solidFill>
                  <a:srgbClr val="000000"/>
                </a:solidFill>
                <a:latin typeface="Canva Sans"/>
                <a:ea typeface="Canva Sans"/>
                <a:cs typeface="Canva Sans"/>
                <a:sym typeface="Canva Sans"/>
              </a:rPr>
              <a:t>For rapid development, frameworks like Laravel (PHP) and Ruby on Rails (Ruby) provide pre-built components that reduce coding efforts. Low-code and no-code platforms can also be an option for businesses needing quick solutions.</a:t>
            </a:r>
          </a:p>
          <a:p>
            <a:pPr algn="ctr">
              <a:lnSpc>
                <a:spcPts val="4373"/>
              </a:lnSpc>
              <a:spcBef>
                <a:spcPct val="0"/>
              </a:spcBef>
            </a:pPr>
            <a:r>
              <a:rPr lang="en-US" sz="2733">
                <a:solidFill>
                  <a:srgbClr val="000000"/>
                </a:solidFill>
                <a:latin typeface="Canva Sans"/>
                <a:ea typeface="Canva Sans"/>
                <a:cs typeface="Canva Sans"/>
                <a:sym typeface="Canva Sans"/>
              </a:rPr>
              <a:t>5. Cost and Budget Constraints</a:t>
            </a:r>
          </a:p>
          <a:p>
            <a:pPr algn="ctr">
              <a:lnSpc>
                <a:spcPts val="4373"/>
              </a:lnSpc>
              <a:spcBef>
                <a:spcPct val="0"/>
              </a:spcBef>
            </a:pPr>
            <a:r>
              <a:rPr lang="en-US" sz="2733">
                <a:solidFill>
                  <a:srgbClr val="000000"/>
                </a:solidFill>
                <a:latin typeface="Canva Sans"/>
                <a:ea typeface="Canva Sans"/>
                <a:cs typeface="Canva Sans"/>
                <a:sym typeface="Canva Sans"/>
              </a:rPr>
              <a:t>Open-source technologies like React, Node.js, and Python can help reduce licensing costs.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managed hosting services and cloud-based solutions like AWS, Google Cloud, and Azure might require additional investments.</a:t>
            </a:r>
          </a:p>
          <a:p>
            <a:pPr algn="ctr">
              <a:lnSpc>
                <a:spcPts val="4373"/>
              </a:lnSpc>
              <a:spcBef>
                <a:spcPct val="0"/>
              </a:spcBef>
            </a:pPr>
            <a:r>
              <a:rPr lang="en-US" sz="2733">
                <a:solidFill>
                  <a:srgbClr val="000000"/>
                </a:solidFill>
                <a:latin typeface="Canva Sans"/>
                <a:ea typeface="Canva Sans"/>
                <a:cs typeface="Canva Sans"/>
                <a:sym typeface="Canva Sans"/>
              </a:rPr>
              <a:t>6. Community Support and Documentation</a:t>
            </a:r>
          </a:p>
          <a:p>
            <a:pPr algn="ctr">
              <a:lnSpc>
                <a:spcPts val="4373"/>
              </a:lnSpc>
              <a:spcBef>
                <a:spcPct val="0"/>
              </a:spcBef>
            </a:pPr>
            <a:r>
              <a:rPr lang="en-US" sz="2733">
                <a:solidFill>
                  <a:srgbClr val="000000"/>
                </a:solidFill>
                <a:latin typeface="Canva Sans"/>
                <a:ea typeface="Canva Sans"/>
                <a:cs typeface="Canva Sans"/>
                <a:sym typeface="Canva Sans"/>
              </a:rPr>
              <a:t>Choosing technologies with strong community support ensures access to tutorials, forums, and troubleshooting resources. Popular technologies like JavaScript, Python, and PHP have vast developer communities.</a:t>
            </a:r>
          </a:p>
          <a:p>
            <a:pPr algn="ctr">
              <a:lnSpc>
                <a:spcPts val="4373"/>
              </a:lnSpc>
              <a:spcBef>
                <a:spcPct val="0"/>
              </a:spcBef>
            </a:pPr>
            <a:r>
              <a:rPr lang="en-US" sz="2733">
                <a:solidFill>
                  <a:srgbClr val="000000"/>
                </a:solidFill>
                <a:latin typeface="Canva Sans"/>
                <a:ea typeface="Canva Sans"/>
                <a:cs typeface="Canva Sans"/>
                <a:sym typeface="Canva Sans"/>
              </a:rPr>
              <a:t>7. Integration Capabilities</a:t>
            </a:r>
          </a:p>
          <a:p>
            <a:pPr algn="ctr">
              <a:lnSpc>
                <a:spcPts val="4373"/>
              </a:lnSpc>
              <a:spcBef>
                <a:spcPct val="0"/>
              </a:spcBef>
            </a:pPr>
            <a:r>
              <a:rPr lang="en-US" sz="2733">
                <a:solidFill>
                  <a:srgbClr val="000000"/>
                </a:solidFill>
                <a:latin typeface="Canva Sans"/>
                <a:ea typeface="Canva Sans"/>
                <a:cs typeface="Canva Sans"/>
                <a:sym typeface="Canva Sans"/>
              </a:rPr>
              <a:t>If your business requires integrations with third-party services like CRM, payment gateways, or APIs, choose technologies that support seamless integration, such as RESTful APIs or GraphQL.</a:t>
            </a:r>
          </a:p>
          <a:p>
            <a:pPr algn="ctr">
              <a:lnSpc>
                <a:spcPts val="4373"/>
              </a:lnSpc>
              <a:spcBef>
                <a:spcPct val="0"/>
              </a:spcBef>
            </a:pPr>
            <a:r>
              <a:rPr lang="en-US" sz="2733">
                <a:solidFill>
                  <a:srgbClr val="000000"/>
                </a:solidFill>
                <a:latin typeface="Canva Sans"/>
                <a:ea typeface="Canva Sans"/>
                <a:cs typeface="Canva Sans"/>
                <a:sym typeface="Canva Sans"/>
              </a:rPr>
              <a:t>Recommended Tech Stacks for Different Business Needs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121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Small Business Websites: WordPress, Wix, or Webflow for easy content management.</a:t>
            </a:r>
          </a:p>
          <a:p>
            <a:pPr algn="ctr">
              <a:lnSpc>
                <a:spcPts val="4373"/>
              </a:lnSpc>
              <a:spcBef>
                <a:spcPct val="0"/>
              </a:spcBef>
            </a:pPr>
            <a:r>
              <a:rPr lang="en-US" sz="2733">
                <a:solidFill>
                  <a:srgbClr val="000000"/>
                </a:solidFill>
                <a:latin typeface="Canva Sans"/>
                <a:ea typeface="Canva Sans"/>
                <a:cs typeface="Canva Sans"/>
                <a:sym typeface="Canva Sans"/>
              </a:rPr>
              <a:t>E-Commerce Platforms: Shopify, Magento, WooCommerce, or custom-built solutions using React and Node.js.</a:t>
            </a:r>
          </a:p>
          <a:p>
            <a:pPr algn="ctr">
              <a:lnSpc>
                <a:spcPts val="4373"/>
              </a:lnSpc>
              <a:spcBef>
                <a:spcPct val="0"/>
              </a:spcBef>
            </a:pPr>
            <a:r>
              <a:rPr lang="en-US" sz="2733">
                <a:solidFill>
                  <a:srgbClr val="000000"/>
                </a:solidFill>
                <a:latin typeface="Canva Sans"/>
                <a:ea typeface="Canva Sans"/>
                <a:cs typeface="Canva Sans"/>
                <a:sym typeface="Canva Sans"/>
              </a:rPr>
              <a:t>Enterprise Applications: Java (Spring Boot), .NET, or Python (Django) for robust and secure solutions.</a:t>
            </a:r>
          </a:p>
          <a:p>
            <a:pPr algn="ctr">
              <a:lnSpc>
                <a:spcPts val="4373"/>
              </a:lnSpc>
              <a:spcBef>
                <a:spcPct val="0"/>
              </a:spcBef>
            </a:pPr>
            <a:r>
              <a:rPr lang="en-US" sz="2733">
                <a:solidFill>
                  <a:srgbClr val="000000"/>
                </a:solidFill>
                <a:latin typeface="Canva Sans"/>
                <a:ea typeface="Canva Sans"/>
                <a:cs typeface="Canva Sans"/>
                <a:sym typeface="Canva Sans"/>
              </a:rPr>
              <a:t>Startups and MVPs: MERN (MongoDB, Express.js, React, Node.js) or MEAN (MongoDB, Express.js, Angular, Node.js) stacks for flexibility and rapid prototyping.</a:t>
            </a:r>
          </a:p>
          <a:p>
            <a:pPr algn="ctr">
              <a:lnSpc>
                <a:spcPts val="4373"/>
              </a:lnSpc>
              <a:spcBef>
                <a:spcPct val="0"/>
              </a:spcBef>
            </a:pPr>
            <a:r>
              <a:rPr lang="en-US" sz="2733">
                <a:solidFill>
                  <a:srgbClr val="000000"/>
                </a:solidFill>
                <a:latin typeface="Canva Sans"/>
                <a:ea typeface="Canva Sans"/>
                <a:cs typeface="Canva Sans"/>
                <a:sym typeface="Canva Sans"/>
              </a:rPr>
              <a:t>Data-Driven Applications: Python (Flask/Django) with PostgreSQL or MongoDB for AI-driven or analytics-based platforms.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Choosing the right web development technologies depends on various factors, including project complexity, budget, scalability, and security needs.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DAGipfcCHZ4</dc:identifier>
  <dcterms:modified xsi:type="dcterms:W3CDTF">2011-08-01T06:04:30Z</dcterms:modified>
  <cp:revision>1</cp:revision>
  <dc:title>Choosing the Right Web Development Technologies: A Comprehensive Guide for Businesses</dc:title>
</cp:coreProperties>
</file>