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25827" r="0" b="-25827"/>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41818"/>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A well-crafted e-commerce website can significantly enhance online sales and propel business growth.</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**Creating a Seamless Shopping Experience**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 successful e-commerce website should provide a seamless shopping experience for customers. This involves several key elements: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**User-Friendly Design:** A clean and intuitive interface that is easy to navigate.</a:t>
            </a:r>
          </a:p>
          <a:p>
            <a:pPr algn="ctr">
              <a:lnSpc>
                <a:spcPts val="4373"/>
              </a:lnSpc>
            </a:pPr>
            <a:r>
              <a:rPr lang="en-US" sz="2733">
                <a:solidFill>
                  <a:srgbClr val="000000"/>
                </a:solidFill>
                <a:latin typeface="Canva Sans"/>
                <a:ea typeface="Canva Sans"/>
                <a:cs typeface="Canva Sans"/>
                <a:sym typeface="Canva Sans"/>
              </a:rPr>
              <a:t>* **Fast Loading Times:** Optimized images and code to ensure quick page load speeds.</a:t>
            </a:r>
          </a:p>
          <a:p>
            <a:pPr algn="ctr">
              <a:lnSpc>
                <a:spcPts val="4373"/>
              </a:lnSpc>
              <a:spcBef>
                <a:spcPct val="0"/>
              </a:spcBef>
            </a:pPr>
            <a:r>
              <a:rPr lang="en-US" sz="2733">
                <a:solidFill>
                  <a:srgbClr val="000000"/>
                </a:solidFill>
                <a:latin typeface="Canva Sans"/>
                <a:ea typeface="Canva Sans"/>
                <a:cs typeface="Canva Sans"/>
                <a:sym typeface="Canva Sans"/>
              </a:rPr>
              <a:t>A robust and secure payment gateway safeguards customer information during the checkout process.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**Mobile Optimization:** Responsive design that adapts to various screen sizes for optimal mobile browsing.</a:t>
            </a:r>
          </a:p>
          <a:p>
            <a:pPr algn="ctr">
              <a:lnSpc>
                <a:spcPts val="4373"/>
              </a:lnSpc>
            </a:pPr>
            <a:r>
              <a:rPr lang="en-US" sz="2733">
                <a:solidFill>
                  <a:srgbClr val="000000"/>
                </a:solidFill>
                <a:latin typeface="Canva Sans"/>
                <a:ea typeface="Canva Sans"/>
                <a:cs typeface="Canva Sans"/>
                <a:sym typeface="Canva Sans"/>
              </a:rPr>
              <a:t>* **Product Search and Filtering:** Advanced search functionality to help customers find products easily.</a:t>
            </a:r>
          </a:p>
          <a:p>
            <a:pPr algn="ctr">
              <a:lnSpc>
                <a:spcPts val="4373"/>
              </a:lnSpc>
            </a:pPr>
            <a:r>
              <a:rPr lang="en-US" sz="2733">
                <a:solidFill>
                  <a:srgbClr val="000000"/>
                </a:solidFill>
                <a:latin typeface="Canva Sans"/>
                <a:ea typeface="Canva Sans"/>
                <a:cs typeface="Canva Sans"/>
                <a:sym typeface="Canva Sans"/>
              </a:rPr>
              <a:t>* **Detailed Product Descriptions:** High-quality images, informative descriptions, and customer reviews.</a:t>
            </a:r>
          </a:p>
          <a:p>
            <a:pPr algn="ctr">
              <a:lnSpc>
                <a:spcPts val="4373"/>
              </a:lnSpc>
            </a:pPr>
            <a:r>
              <a:rPr lang="en-US" sz="2733">
                <a:solidFill>
                  <a:srgbClr val="000000"/>
                </a:solidFill>
                <a:latin typeface="Canva Sans"/>
                <a:ea typeface="Canva Sans"/>
                <a:cs typeface="Canva Sans"/>
                <a:sym typeface="Canva Sans"/>
              </a:rPr>
              <a:t>* **Clear Call-to-Actions:** Prominent buttons and links that guide customers through the buying process.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**Enhancing Online Visibility**</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To attract potential customers, your e-commerce website needs to be visible in search engine results.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5509"/>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SEO is crucial for improving a website's visibility in search engine results, attracting organic traffic, and driving online sales.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**Keyword Optimization:** Strategic use of relevant keywords in product descriptions, titles, and meta tags.</a:t>
            </a:r>
          </a:p>
          <a:p>
            <a:pPr algn="ctr">
              <a:lnSpc>
                <a:spcPts val="4373"/>
              </a:lnSpc>
            </a:pPr>
            <a:r>
              <a:rPr lang="en-US" sz="2733">
                <a:solidFill>
                  <a:srgbClr val="000000"/>
                </a:solidFill>
                <a:latin typeface="Canva Sans"/>
                <a:ea typeface="Canva Sans"/>
                <a:cs typeface="Canva Sans"/>
                <a:sym typeface="Canva Sans"/>
              </a:rPr>
              <a:t>* **High-Quality Content:** Creating informative and engaging blog posts to attract organic traffic.</a:t>
            </a:r>
          </a:p>
          <a:p>
            <a:pPr algn="ctr">
              <a:lnSpc>
                <a:spcPts val="4373"/>
              </a:lnSpc>
            </a:pPr>
            <a:r>
              <a:rPr lang="en-US" sz="2733">
                <a:solidFill>
                  <a:srgbClr val="000000"/>
                </a:solidFill>
                <a:latin typeface="Canva Sans"/>
                <a:ea typeface="Canva Sans"/>
                <a:cs typeface="Canva Sans"/>
                <a:sym typeface="Canva Sans"/>
              </a:rPr>
              <a:t>* **Backlink Building:** Acquiring backlinks from reputable websites to improve your website's authority.</a:t>
            </a:r>
          </a:p>
          <a:p>
            <a:pPr algn="ctr">
              <a:lnSpc>
                <a:spcPts val="4373"/>
              </a:lnSpc>
            </a:pPr>
            <a:r>
              <a:rPr lang="en-US" sz="2733">
                <a:solidFill>
                  <a:srgbClr val="000000"/>
                </a:solidFill>
                <a:latin typeface="Canva Sans"/>
                <a:ea typeface="Canva Sans"/>
                <a:cs typeface="Canva Sans"/>
                <a:sym typeface="Canva Sans"/>
              </a:rPr>
              <a:t>* **Social Media Marketing:** Leveraging social media platforms to promote products and engage with customers.</a:t>
            </a:r>
          </a:p>
          <a:p>
            <a:pPr algn="ctr">
              <a:lnSpc>
                <a:spcPts val="4373"/>
              </a:lnSpc>
            </a:pPr>
            <a:r>
              <a:rPr lang="en-US" sz="2733">
                <a:solidFill>
                  <a:srgbClr val="000000"/>
                </a:solidFill>
                <a:latin typeface="Canva Sans"/>
                <a:ea typeface="Canva Sans"/>
                <a:cs typeface="Canva Sans"/>
                <a:sym typeface="Canva Sans"/>
              </a:rPr>
              <a:t>* **Paid Advertising:** Utilizing pay-per-click (PPC) advertising to reach a wider audience.</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**Building Customer Trust and Loyalty**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10152"/>
            <a:ext cx="18288000" cy="548087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Trust is essential for building a successful e-commerce business. Here are some strategies to foster customer trust and loyalty: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**Transparent Pricing:** Clearly displaying prices and any additional fees.</a:t>
            </a:r>
          </a:p>
          <a:p>
            <a:pPr algn="ctr">
              <a:lnSpc>
                <a:spcPts val="4373"/>
              </a:lnSpc>
            </a:pPr>
            <a:r>
              <a:rPr lang="en-US" sz="2733">
                <a:solidFill>
                  <a:srgbClr val="000000"/>
                </a:solidFill>
                <a:latin typeface="Canva Sans"/>
                <a:ea typeface="Canva Sans"/>
                <a:cs typeface="Canva Sans"/>
                <a:sym typeface="Canva Sans"/>
              </a:rPr>
              <a:t>* **Secure Payment Options:** Offering multiple secure payment methods.</a:t>
            </a:r>
          </a:p>
          <a:p>
            <a:pPr algn="ctr">
              <a:lnSpc>
                <a:spcPts val="4373"/>
              </a:lnSpc>
            </a:pPr>
            <a:r>
              <a:rPr lang="en-US" sz="2733">
                <a:solidFill>
                  <a:srgbClr val="000000"/>
                </a:solidFill>
                <a:latin typeface="Canva Sans"/>
                <a:ea typeface="Canva Sans"/>
                <a:cs typeface="Canva Sans"/>
                <a:sym typeface="Canva Sans"/>
              </a:rPr>
              <a:t>* **Excellent Customer Support:** Providing timely and helpful customer support.</a:t>
            </a:r>
          </a:p>
          <a:p>
            <a:pPr algn="ctr">
              <a:lnSpc>
                <a:spcPts val="4373"/>
              </a:lnSpc>
            </a:pPr>
            <a:r>
              <a:rPr lang="en-US" sz="2733">
                <a:solidFill>
                  <a:srgbClr val="000000"/>
                </a:solidFill>
                <a:latin typeface="Canva Sans"/>
                <a:ea typeface="Canva Sans"/>
                <a:cs typeface="Canva Sans"/>
                <a:sym typeface="Canva Sans"/>
              </a:rPr>
              <a:t>A hassle-free return and exchange policy simplifies the customer experience.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12992"/>
            <a:ext cx="18288000" cy="28453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**Loyalty Programs:** Implementing rewards programs to incentivize repeat purchases.</a:t>
            </a:r>
          </a:p>
          <a:p>
            <a:pPr algn="ctr">
              <a:lnSpc>
                <a:spcPts val="3821"/>
              </a:lnSpc>
            </a:pPr>
            <a:r>
              <a:rPr lang="en-US" sz="2729">
                <a:solidFill>
                  <a:srgbClr val="000000"/>
                </a:solidFill>
                <a:latin typeface="Canva Sans"/>
                <a:ea typeface="Canva Sans"/>
                <a:cs typeface="Canva Sans"/>
                <a:sym typeface="Canva Sans"/>
              </a:rPr>
              <a:t>* **Personalized Shopping Experiences:** Using customer data to tailor product recommendations.</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By combining these elements, you can create an e-commerce website that not only attracts customers but also converts them into loyal buyers.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4713" t="0" r="-24713"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8453" y="210476"/>
            <a:ext cx="14281917" cy="6299401"/>
          </a:xfrm>
          <a:custGeom>
            <a:avLst/>
            <a:gdLst/>
            <a:ahLst/>
            <a:cxnLst/>
            <a:rect r="r" b="b" t="t" l="l"/>
            <a:pathLst>
              <a:path h="6299401" w="14281917">
                <a:moveTo>
                  <a:pt x="0" y="0"/>
                </a:moveTo>
                <a:lnTo>
                  <a:pt x="14281917" y="0"/>
                </a:lnTo>
                <a:lnTo>
                  <a:pt x="14281917" y="6299401"/>
                </a:lnTo>
                <a:lnTo>
                  <a:pt x="0" y="6299401"/>
                </a:lnTo>
                <a:lnTo>
                  <a:pt x="0" y="0"/>
                </a:lnTo>
                <a:close/>
              </a:path>
            </a:pathLst>
          </a:custGeom>
          <a:blipFill>
            <a:blip r:embed="rId2"/>
            <a:stretch>
              <a:fillRect l="-394" t="-7208" r="-394" b="0"/>
            </a:stretch>
          </a:blipFill>
        </p:spPr>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Beyond the Surface: The Hidden Layers of Effective Website Design and Development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3096" y="277478"/>
            <a:ext cx="14293355" cy="6680139"/>
          </a:xfrm>
          <a:custGeom>
            <a:avLst/>
            <a:gdLst/>
            <a:ahLst/>
            <a:cxnLst/>
            <a:rect r="r" b="b" t="t" l="l"/>
            <a:pathLst>
              <a:path h="6680139" w="14293355">
                <a:moveTo>
                  <a:pt x="0" y="0"/>
                </a:moveTo>
                <a:lnTo>
                  <a:pt x="14293355" y="0"/>
                </a:lnTo>
                <a:lnTo>
                  <a:pt x="14293355" y="6680139"/>
                </a:lnTo>
                <a:lnTo>
                  <a:pt x="0" y="6680139"/>
                </a:lnTo>
                <a:lnTo>
                  <a:pt x="0" y="0"/>
                </a:lnTo>
                <a:close/>
              </a:path>
            </a:pathLst>
          </a:custGeom>
          <a:blipFill>
            <a:blip r:embed="rId2"/>
            <a:stretch>
              <a:fillRect l="0" t="-7421" r="0" b="-12935"/>
            </a:stretch>
          </a:blipFill>
        </p:spPr>
      </p:sp>
      <p:sp>
        <p:nvSpPr>
          <p:cNvPr name="TextBox 3" id="3"/>
          <p:cNvSpPr txBox="true"/>
          <p:nvPr/>
        </p:nvSpPr>
        <p:spPr>
          <a:xfrm rot="0">
            <a:off x="65774"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The Digital Canvas: More Than Meets the Eye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0620" y="245535"/>
            <a:ext cx="14225689" cy="6744026"/>
          </a:xfrm>
          <a:custGeom>
            <a:avLst/>
            <a:gdLst/>
            <a:ahLst/>
            <a:cxnLst/>
            <a:rect r="r" b="b" t="t" l="l"/>
            <a:pathLst>
              <a:path h="6744026" w="14225689">
                <a:moveTo>
                  <a:pt x="0" y="0"/>
                </a:moveTo>
                <a:lnTo>
                  <a:pt x="14225689" y="0"/>
                </a:lnTo>
                <a:lnTo>
                  <a:pt x="14225689" y="6744025"/>
                </a:lnTo>
                <a:lnTo>
                  <a:pt x="0" y="6744025"/>
                </a:lnTo>
                <a:lnTo>
                  <a:pt x="0" y="0"/>
                </a:lnTo>
                <a:close/>
              </a:path>
            </a:pathLst>
          </a:custGeom>
          <a:blipFill>
            <a:blip r:embed="rId2"/>
            <a:stretch>
              <a:fillRect l="0" t="-5815" r="0" b="-12837"/>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When we think of a website, we often envision a simple collection of pages and images.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84962" y="298783"/>
            <a:ext cx="14194158" cy="6558601"/>
          </a:xfrm>
          <a:custGeom>
            <a:avLst/>
            <a:gdLst/>
            <a:ahLst/>
            <a:cxnLst/>
            <a:rect r="r" b="b" t="t" l="l"/>
            <a:pathLst>
              <a:path h="6558601" w="14194158">
                <a:moveTo>
                  <a:pt x="0" y="0"/>
                </a:moveTo>
                <a:lnTo>
                  <a:pt x="14194158" y="0"/>
                </a:lnTo>
                <a:lnTo>
                  <a:pt x="14194158" y="6558600"/>
                </a:lnTo>
                <a:lnTo>
                  <a:pt x="0" y="6558600"/>
                </a:lnTo>
                <a:lnTo>
                  <a:pt x="0" y="0"/>
                </a:lnTo>
                <a:close/>
              </a:path>
            </a:pathLst>
          </a:custGeom>
          <a:blipFill>
            <a:blip r:embed="rId2"/>
            <a:stretch>
              <a:fillRect l="0" t="-55111" r="0" b="-61128"/>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beneath this surface lies a complex interplay of design, development, and user experience principles that work together to create a seamless and engaging online experience.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Foundation: Solid Infrastructure</a:t>
            </a:r>
          </a:p>
          <a:p>
            <a:pPr algn="ctr">
              <a:lnSpc>
                <a:spcPts val="4373"/>
              </a:lnSpc>
            </a:pPr>
            <a:r>
              <a:rPr lang="en-US" sz="2733">
                <a:solidFill>
                  <a:srgbClr val="000000"/>
                </a:solidFill>
                <a:latin typeface="Canva Sans"/>
                <a:ea typeface="Canva Sans"/>
                <a:cs typeface="Canva Sans"/>
                <a:sym typeface="Canva Sans"/>
              </a:rPr>
              <a:t>A well-structured website is built on a strong foundation of HTML, CSS, and JavaScript. These core technologies provide the building blocks for every webpage, determining its layout, style, and interactivity.1 A skilled developer ensures that this foundation is optimized for speed, security, and compatibility across different devices and browsers.2</a:t>
            </a:r>
          </a:p>
          <a:p>
            <a:pPr algn="ctr">
              <a:lnSpc>
                <a:spcPts val="4373"/>
              </a:lnSpc>
            </a:pPr>
            <a:r>
              <a:rPr lang="en-US" sz="2733">
                <a:solidFill>
                  <a:srgbClr val="000000"/>
                </a:solidFill>
                <a:latin typeface="Canva Sans"/>
                <a:ea typeface="Canva Sans"/>
                <a:cs typeface="Canva Sans"/>
                <a:sym typeface="Canva Sans"/>
              </a:rPr>
              <a:t>The Art of Design: Visually Appealing and User-Friendly</a:t>
            </a:r>
          </a:p>
          <a:p>
            <a:pPr algn="ctr">
              <a:lnSpc>
                <a:spcPts val="4373"/>
              </a:lnSpc>
              <a:spcBef>
                <a:spcPct val="0"/>
              </a:spcBef>
            </a:pPr>
            <a:r>
              <a:rPr lang="en-US" sz="2733">
                <a:solidFill>
                  <a:srgbClr val="000000"/>
                </a:solidFill>
                <a:latin typeface="Canva Sans"/>
                <a:ea typeface="Canva Sans"/>
                <a:cs typeface="Canva Sans"/>
                <a:sym typeface="Canva Sans"/>
              </a:rPr>
              <a:t>Effective website design is more than just aesthetics.3 It's about creating a visually appealing and user-friendly experience that aligns with the brand's identity and target audience. Designers carefully consider factors such as color scheme, typography, and imagery to evoke the desired emotions and create a cohesive visual language.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41818"/>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4</a:t>
            </a:r>
          </a:p>
          <a:p>
            <a:pPr algn="ctr">
              <a:lnSpc>
                <a:spcPts val="4373"/>
              </a:lnSpc>
            </a:pPr>
            <a:r>
              <a:rPr lang="en-US" sz="2733">
                <a:solidFill>
                  <a:srgbClr val="000000"/>
                </a:solidFill>
                <a:latin typeface="Canva Sans"/>
                <a:ea typeface="Canva Sans"/>
                <a:cs typeface="Canva Sans"/>
                <a:sym typeface="Canva Sans"/>
              </a:rPr>
              <a:t>User Experience (UX): Putting the User First</a:t>
            </a:r>
          </a:p>
          <a:p>
            <a:pPr algn="ctr">
              <a:lnSpc>
                <a:spcPts val="4373"/>
              </a:lnSpc>
            </a:pPr>
            <a:r>
              <a:rPr lang="en-US" sz="2733">
                <a:solidFill>
                  <a:srgbClr val="000000"/>
                </a:solidFill>
                <a:latin typeface="Canva Sans"/>
                <a:ea typeface="Canva Sans"/>
                <a:cs typeface="Canva Sans"/>
                <a:sym typeface="Canva Sans"/>
              </a:rPr>
              <a:t>At the heart of every successful website is a focus on user experience. UX designers strive to create intuitive and enjoyable interactions by analyzing user behavior, conducting usability tests, and implementing user-centered design principles.5 This involves optimizing navigation, page load times, and overall site performance to ensure a seamless and satisfying user journey.6</a:t>
            </a:r>
          </a:p>
          <a:p>
            <a:pPr algn="ctr">
              <a:lnSpc>
                <a:spcPts val="4373"/>
              </a:lnSpc>
            </a:pPr>
            <a:r>
              <a:rPr lang="en-US" sz="2733">
                <a:solidFill>
                  <a:srgbClr val="000000"/>
                </a:solidFill>
                <a:latin typeface="Canva Sans"/>
                <a:ea typeface="Canva Sans"/>
                <a:cs typeface="Canva Sans"/>
                <a:sym typeface="Canva Sans"/>
              </a:rPr>
              <a:t>The Power of SEO: Reaching Your Target Audience</a:t>
            </a:r>
          </a:p>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is the process of improving a website's visibility in search engine results.7 By strategically optimizing keywords, meta descriptions, and content, businesses can attract organic traffic and reach their target audience.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89080"/>
            <a:ext cx="18288000" cy="38235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8 SEO experts work closely with designers and developers to ensure that the website is both user-friendly and search engine-friendly.9</a:t>
            </a:r>
          </a:p>
          <a:p>
            <a:pPr algn="ctr">
              <a:lnSpc>
                <a:spcPts val="4373"/>
              </a:lnSpc>
            </a:pPr>
            <a:r>
              <a:rPr lang="en-US" sz="2733">
                <a:solidFill>
                  <a:srgbClr val="000000"/>
                </a:solidFill>
                <a:latin typeface="Canva Sans"/>
                <a:ea typeface="Canva Sans"/>
                <a:cs typeface="Canva Sans"/>
                <a:sym typeface="Canva Sans"/>
              </a:rPr>
              <a:t>The Future of Web Design and Development: Emerging Trends</a:t>
            </a:r>
          </a:p>
          <a:p>
            <a:pPr algn="ctr">
              <a:lnSpc>
                <a:spcPts val="4373"/>
              </a:lnSpc>
              <a:spcBef>
                <a:spcPct val="0"/>
              </a:spcBef>
            </a:pPr>
            <a:r>
              <a:rPr lang="en-US" sz="2733">
                <a:solidFill>
                  <a:srgbClr val="000000"/>
                </a:solidFill>
                <a:latin typeface="Canva Sans"/>
                <a:ea typeface="Canva Sans"/>
                <a:cs typeface="Canva Sans"/>
                <a:sym typeface="Canva Sans"/>
              </a:rPr>
              <a:t>The world of web design and development is constantly evolving, with new technologies and trends emerging regularly.10 From artificial intelligence and machine learning to augmented reality and virtual reality, these innovations are reshaping the way we interact with websites.11 By staying ahead of the curve, businesses can leverage these emerging technologies to create cutting-edge digital experiences.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4914"/>
            <a:ext cx="18288000" cy="21661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conclusion, effective website design and development is a multi-faceted process that requires a deep understanding of technology, design principles, and user behavior.12 By focusing on these key elements, businesses can create websites that not only look great but also drive results.</a:t>
            </a:r>
          </a:p>
        </p:txBody>
      </p:sp>
      <p:sp>
        <p:nvSpPr>
          <p:cNvPr name="TextBox 3" id="3"/>
          <p:cNvSpPr txBox="true"/>
          <p:nvPr/>
        </p:nvSpPr>
        <p:spPr>
          <a:xfrm rot="0">
            <a:off x="0" y="7833222"/>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E-commerce Website Design and Development: Driving Online Sales and Growth</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Having a strong online presence is essential for businesses of all sizes in today's digital era.</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DAGZdukS9fA</dc:identifier>
  <dcterms:modified xsi:type="dcterms:W3CDTF">2011-08-01T06:04:30Z</dcterms:modified>
  <cp:revision>1</cp:revision>
  <dc:title>Beyond the Surface: The Hidden Layers of Effective Website Design and Development</dc:title>
</cp:coreProperties>
</file>